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80" r:id="rId21"/>
    <p:sldId id="281" r:id="rId22"/>
    <p:sldId id="282" r:id="rId23"/>
    <p:sldId id="283" r:id="rId24"/>
    <p:sldId id="279" r:id="rId25"/>
    <p:sldId id="284" r:id="rId26"/>
    <p:sldId id="261" r:id="rId27"/>
  </p:sldIdLst>
  <p:sldSz cx="9144000" cy="5143500" type="screen16x9"/>
  <p:notesSz cx="6858000" cy="9144000"/>
  <p:defaultTextStyle>
    <a:defPPr>
      <a:defRPr lang="fr-FR"/>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5" d="100"/>
          <a:sy n="135" d="100"/>
        </p:scale>
        <p:origin x="-112" y="-63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A6D971-94DF-5142-855A-BBFA7619DDD4}" type="doc">
      <dgm:prSet loTypeId="urn:microsoft.com/office/officeart/2008/layout/RadialCluster" loCatId="" qsTypeId="urn:microsoft.com/office/officeart/2005/8/quickstyle/3D2" qsCatId="3D" csTypeId="urn:microsoft.com/office/officeart/2005/8/colors/accent1_2" csCatId="accent1" phldr="1"/>
      <dgm:spPr/>
      <dgm:t>
        <a:bodyPr/>
        <a:lstStyle/>
        <a:p>
          <a:endParaRPr lang="fr-FR"/>
        </a:p>
      </dgm:t>
    </dgm:pt>
    <dgm:pt modelId="{FD6FD763-9814-FE4F-AB1A-C9094CEC291B}">
      <dgm:prSet phldrT="[Texte]"/>
      <dgm:spPr/>
      <dgm:t>
        <a:bodyPr/>
        <a:lstStyle/>
        <a:p>
          <a:r>
            <a:rPr lang="fr-FR" dirty="0" smtClean="0"/>
            <a:t>HYDRATATION</a:t>
          </a:r>
          <a:endParaRPr lang="fr-FR" dirty="0"/>
        </a:p>
      </dgm:t>
    </dgm:pt>
    <dgm:pt modelId="{68A2ACA3-942A-E645-86AF-6E7D847985FC}" type="parTrans" cxnId="{BFC4A630-DDDF-7E4F-BCAE-82B7E932106F}">
      <dgm:prSet/>
      <dgm:spPr/>
      <dgm:t>
        <a:bodyPr/>
        <a:lstStyle/>
        <a:p>
          <a:endParaRPr lang="fr-FR"/>
        </a:p>
      </dgm:t>
    </dgm:pt>
    <dgm:pt modelId="{1D80E32A-B932-A344-8F76-1EF382087870}" type="sibTrans" cxnId="{BFC4A630-DDDF-7E4F-BCAE-82B7E932106F}">
      <dgm:prSet/>
      <dgm:spPr/>
      <dgm:t>
        <a:bodyPr/>
        <a:lstStyle/>
        <a:p>
          <a:endParaRPr lang="fr-FR"/>
        </a:p>
      </dgm:t>
    </dgm:pt>
    <dgm:pt modelId="{36D2285F-C6AB-AD4B-B41C-B4176E4AD9A9}">
      <dgm:prSet phldrT="[Texte]"/>
      <dgm:spPr/>
      <dgm:t>
        <a:bodyPr/>
        <a:lstStyle/>
        <a:p>
          <a:r>
            <a:rPr lang="fr-FR" dirty="0" smtClean="0"/>
            <a:t>Régulation HORMONALE</a:t>
          </a:r>
          <a:endParaRPr lang="fr-FR" dirty="0"/>
        </a:p>
      </dgm:t>
    </dgm:pt>
    <dgm:pt modelId="{526CB296-DB87-7B4B-AD67-A5D8A9E13940}" type="parTrans" cxnId="{9223643F-0F98-1646-BCF7-6BFA3312CD1A}">
      <dgm:prSet/>
      <dgm:spPr/>
      <dgm:t>
        <a:bodyPr/>
        <a:lstStyle/>
        <a:p>
          <a:endParaRPr lang="fr-FR"/>
        </a:p>
      </dgm:t>
    </dgm:pt>
    <dgm:pt modelId="{0503AC5A-B4FE-7D45-B626-E54685E70D4C}" type="sibTrans" cxnId="{9223643F-0F98-1646-BCF7-6BFA3312CD1A}">
      <dgm:prSet/>
      <dgm:spPr/>
      <dgm:t>
        <a:bodyPr/>
        <a:lstStyle/>
        <a:p>
          <a:endParaRPr lang="fr-FR"/>
        </a:p>
      </dgm:t>
    </dgm:pt>
    <dgm:pt modelId="{0686932B-C8AB-E94B-A83F-BC7F81FBA373}">
      <dgm:prSet phldrT="[Texte]"/>
      <dgm:spPr/>
      <dgm:t>
        <a:bodyPr/>
        <a:lstStyle/>
        <a:p>
          <a:r>
            <a:rPr lang="fr-FR" dirty="0" smtClean="0"/>
            <a:t>Régulation NEUROLOGIQUE </a:t>
          </a:r>
          <a:endParaRPr lang="fr-FR" dirty="0"/>
        </a:p>
      </dgm:t>
    </dgm:pt>
    <dgm:pt modelId="{A607A774-D777-2D47-AEDE-B3D01691AEA1}" type="parTrans" cxnId="{0E135588-8BB3-AD42-92C0-971E1E33ECF4}">
      <dgm:prSet/>
      <dgm:spPr/>
      <dgm:t>
        <a:bodyPr/>
        <a:lstStyle/>
        <a:p>
          <a:endParaRPr lang="fr-FR"/>
        </a:p>
      </dgm:t>
    </dgm:pt>
    <dgm:pt modelId="{2EB4E4D4-420D-3D43-B4E3-8EBB0E7D3A18}" type="sibTrans" cxnId="{0E135588-8BB3-AD42-92C0-971E1E33ECF4}">
      <dgm:prSet/>
      <dgm:spPr/>
      <dgm:t>
        <a:bodyPr/>
        <a:lstStyle/>
        <a:p>
          <a:endParaRPr lang="fr-FR"/>
        </a:p>
      </dgm:t>
    </dgm:pt>
    <dgm:pt modelId="{156B4EB4-3876-EC45-A51C-864506CA5A1E}">
      <dgm:prSet phldrT="[Texte]"/>
      <dgm:spPr/>
      <dgm:t>
        <a:bodyPr/>
        <a:lstStyle/>
        <a:p>
          <a:r>
            <a:rPr lang="fr-FR" dirty="0" smtClean="0"/>
            <a:t>RVP</a:t>
          </a:r>
        </a:p>
      </dgm:t>
    </dgm:pt>
    <dgm:pt modelId="{30D0B04E-7614-2445-8A94-84DFBAF315B2}" type="parTrans" cxnId="{66F84BB4-48F8-D048-9718-39A80B192262}">
      <dgm:prSet/>
      <dgm:spPr/>
      <dgm:t>
        <a:bodyPr/>
        <a:lstStyle/>
        <a:p>
          <a:endParaRPr lang="fr-FR"/>
        </a:p>
      </dgm:t>
    </dgm:pt>
    <dgm:pt modelId="{038C90F2-ED76-BF44-B393-C4D4305C7CD6}" type="sibTrans" cxnId="{66F84BB4-48F8-D048-9718-39A80B192262}">
      <dgm:prSet/>
      <dgm:spPr/>
      <dgm:t>
        <a:bodyPr/>
        <a:lstStyle/>
        <a:p>
          <a:endParaRPr lang="fr-FR"/>
        </a:p>
      </dgm:t>
    </dgm:pt>
    <dgm:pt modelId="{D3D9E5E3-7D95-B942-9112-0255AD63EDD7}">
      <dgm:prSet phldrT="[Texte]"/>
      <dgm:spPr/>
      <dgm:t>
        <a:bodyPr/>
        <a:lstStyle/>
        <a:p>
          <a:r>
            <a:rPr lang="fr-FR" dirty="0" smtClean="0"/>
            <a:t>DC=VES X FC</a:t>
          </a:r>
          <a:endParaRPr lang="fr-FR" dirty="0"/>
        </a:p>
      </dgm:t>
    </dgm:pt>
    <dgm:pt modelId="{2A87A3CA-40AB-334F-8F7C-543CC67F694D}" type="sibTrans" cxnId="{AF4C73EB-F6AE-0549-AC68-4B431170431B}">
      <dgm:prSet/>
      <dgm:spPr/>
      <dgm:t>
        <a:bodyPr/>
        <a:lstStyle/>
        <a:p>
          <a:endParaRPr lang="fr-FR"/>
        </a:p>
      </dgm:t>
    </dgm:pt>
    <dgm:pt modelId="{98D87C64-1C8B-AD45-B08F-56E1EB3ECF91}" type="parTrans" cxnId="{AF4C73EB-F6AE-0549-AC68-4B431170431B}">
      <dgm:prSet/>
      <dgm:spPr/>
      <dgm:t>
        <a:bodyPr/>
        <a:lstStyle/>
        <a:p>
          <a:endParaRPr lang="fr-FR"/>
        </a:p>
      </dgm:t>
    </dgm:pt>
    <dgm:pt modelId="{710C9B2E-2ED6-FA42-871A-DD5FAE16545A}" type="pres">
      <dgm:prSet presAssocID="{55A6D971-94DF-5142-855A-BBFA7619DDD4}" presName="Name0" presStyleCnt="0">
        <dgm:presLayoutVars>
          <dgm:chMax val="1"/>
          <dgm:chPref val="1"/>
          <dgm:dir/>
          <dgm:animOne val="branch"/>
          <dgm:animLvl val="lvl"/>
        </dgm:presLayoutVars>
      </dgm:prSet>
      <dgm:spPr/>
      <dgm:t>
        <a:bodyPr/>
        <a:lstStyle/>
        <a:p>
          <a:endParaRPr lang="fr-FR"/>
        </a:p>
      </dgm:t>
    </dgm:pt>
    <dgm:pt modelId="{3860D0FE-BEB5-6443-B8E8-55665CF157A9}" type="pres">
      <dgm:prSet presAssocID="{D3D9E5E3-7D95-B942-9112-0255AD63EDD7}" presName="singleCycle" presStyleCnt="0"/>
      <dgm:spPr/>
    </dgm:pt>
    <dgm:pt modelId="{F0E63EE6-C2D1-B64D-A394-06BE29239B8B}" type="pres">
      <dgm:prSet presAssocID="{D3D9E5E3-7D95-B942-9112-0255AD63EDD7}" presName="singleCenter" presStyleLbl="node1" presStyleIdx="0" presStyleCnt="5" custAng="0" custScaleX="217170" custLinFactNeighborX="388" custLinFactNeighborY="-1134">
        <dgm:presLayoutVars>
          <dgm:chMax val="7"/>
          <dgm:chPref val="7"/>
        </dgm:presLayoutVars>
      </dgm:prSet>
      <dgm:spPr/>
      <dgm:t>
        <a:bodyPr/>
        <a:lstStyle/>
        <a:p>
          <a:endParaRPr lang="fr-FR"/>
        </a:p>
      </dgm:t>
    </dgm:pt>
    <dgm:pt modelId="{B27B796C-ADC8-1D42-870E-922729182827}" type="pres">
      <dgm:prSet presAssocID="{68A2ACA3-942A-E645-86AF-6E7D847985FC}" presName="Name56" presStyleLbl="parChTrans1D2" presStyleIdx="0" presStyleCnt="4"/>
      <dgm:spPr/>
      <dgm:t>
        <a:bodyPr/>
        <a:lstStyle/>
        <a:p>
          <a:endParaRPr lang="fr-FR"/>
        </a:p>
      </dgm:t>
    </dgm:pt>
    <dgm:pt modelId="{ECBCA30A-5B4F-7A4D-B7AB-3D9F96675C0D}" type="pres">
      <dgm:prSet presAssocID="{FD6FD763-9814-FE4F-AB1A-C9094CEC291B}" presName="text0" presStyleLbl="node1" presStyleIdx="1" presStyleCnt="5" custScaleX="255320" custRadScaleRad="92265" custRadScaleInc="696">
        <dgm:presLayoutVars>
          <dgm:bulletEnabled val="1"/>
        </dgm:presLayoutVars>
      </dgm:prSet>
      <dgm:spPr/>
      <dgm:t>
        <a:bodyPr/>
        <a:lstStyle/>
        <a:p>
          <a:endParaRPr lang="fr-FR"/>
        </a:p>
      </dgm:t>
    </dgm:pt>
    <dgm:pt modelId="{2E3FB6A9-3B49-504D-9201-11C9F8CF7BAC}" type="pres">
      <dgm:prSet presAssocID="{526CB296-DB87-7B4B-AD67-A5D8A9E13940}" presName="Name56" presStyleLbl="parChTrans1D2" presStyleIdx="1" presStyleCnt="4"/>
      <dgm:spPr/>
      <dgm:t>
        <a:bodyPr/>
        <a:lstStyle/>
        <a:p>
          <a:endParaRPr lang="fr-FR"/>
        </a:p>
      </dgm:t>
    </dgm:pt>
    <dgm:pt modelId="{338E89F7-B084-E64F-8676-F0313AADDF32}" type="pres">
      <dgm:prSet presAssocID="{36D2285F-C6AB-AD4B-B41C-B4176E4AD9A9}" presName="text0" presStyleLbl="node1" presStyleIdx="2" presStyleCnt="5" custScaleX="289554" custRadScaleRad="206016" custRadScaleInc="-58629">
        <dgm:presLayoutVars>
          <dgm:bulletEnabled val="1"/>
        </dgm:presLayoutVars>
      </dgm:prSet>
      <dgm:spPr/>
      <dgm:t>
        <a:bodyPr/>
        <a:lstStyle/>
        <a:p>
          <a:endParaRPr lang="fr-FR"/>
        </a:p>
      </dgm:t>
    </dgm:pt>
    <dgm:pt modelId="{04C84091-446C-FC4F-9BED-5B9ACE4AA1B8}" type="pres">
      <dgm:prSet presAssocID="{A607A774-D777-2D47-AEDE-B3D01691AEA1}" presName="Name56" presStyleLbl="parChTrans1D2" presStyleIdx="2" presStyleCnt="4"/>
      <dgm:spPr/>
      <dgm:t>
        <a:bodyPr/>
        <a:lstStyle/>
        <a:p>
          <a:endParaRPr lang="fr-FR"/>
        </a:p>
      </dgm:t>
    </dgm:pt>
    <dgm:pt modelId="{B0576645-2899-D445-85E9-552D9590F6E2}" type="pres">
      <dgm:prSet presAssocID="{0686932B-C8AB-E94B-A83F-BC7F81FBA373}" presName="text0" presStyleLbl="node1" presStyleIdx="3" presStyleCnt="5" custScaleX="280507" custRadScaleRad="197863" custRadScaleInc="262434">
        <dgm:presLayoutVars>
          <dgm:bulletEnabled val="1"/>
        </dgm:presLayoutVars>
      </dgm:prSet>
      <dgm:spPr/>
      <dgm:t>
        <a:bodyPr/>
        <a:lstStyle/>
        <a:p>
          <a:endParaRPr lang="fr-FR"/>
        </a:p>
      </dgm:t>
    </dgm:pt>
    <dgm:pt modelId="{4CC755E8-D062-7B44-8F49-8892D0BD0774}" type="pres">
      <dgm:prSet presAssocID="{30D0B04E-7614-2445-8A94-84DFBAF315B2}" presName="Name56" presStyleLbl="parChTrans1D2" presStyleIdx="3" presStyleCnt="4"/>
      <dgm:spPr/>
      <dgm:t>
        <a:bodyPr/>
        <a:lstStyle/>
        <a:p>
          <a:endParaRPr lang="fr-FR"/>
        </a:p>
      </dgm:t>
    </dgm:pt>
    <dgm:pt modelId="{49666A92-813F-5240-8B32-61E298FA6A54}" type="pres">
      <dgm:prSet presAssocID="{156B4EB4-3876-EC45-A51C-864506CA5A1E}" presName="text0" presStyleLbl="node1" presStyleIdx="4" presStyleCnt="5" custScaleX="176252" custRadScaleRad="88460" custRadScaleInc="-202340">
        <dgm:presLayoutVars>
          <dgm:bulletEnabled val="1"/>
        </dgm:presLayoutVars>
      </dgm:prSet>
      <dgm:spPr/>
      <dgm:t>
        <a:bodyPr/>
        <a:lstStyle/>
        <a:p>
          <a:endParaRPr lang="fr-FR"/>
        </a:p>
      </dgm:t>
    </dgm:pt>
  </dgm:ptLst>
  <dgm:cxnLst>
    <dgm:cxn modelId="{6821A2D2-B7F2-844F-9FD9-19E0486859D8}" type="presOf" srcId="{55A6D971-94DF-5142-855A-BBFA7619DDD4}" destId="{710C9B2E-2ED6-FA42-871A-DD5FAE16545A}" srcOrd="0" destOrd="0" presId="urn:microsoft.com/office/officeart/2008/layout/RadialCluster"/>
    <dgm:cxn modelId="{BFC4A630-DDDF-7E4F-BCAE-82B7E932106F}" srcId="{D3D9E5E3-7D95-B942-9112-0255AD63EDD7}" destId="{FD6FD763-9814-FE4F-AB1A-C9094CEC291B}" srcOrd="0" destOrd="0" parTransId="{68A2ACA3-942A-E645-86AF-6E7D847985FC}" sibTransId="{1D80E32A-B932-A344-8F76-1EF382087870}"/>
    <dgm:cxn modelId="{DA0A2CA3-A0E5-7044-8167-ECC381CA3188}" type="presOf" srcId="{30D0B04E-7614-2445-8A94-84DFBAF315B2}" destId="{4CC755E8-D062-7B44-8F49-8892D0BD0774}" srcOrd="0" destOrd="0" presId="urn:microsoft.com/office/officeart/2008/layout/RadialCluster"/>
    <dgm:cxn modelId="{456117E1-0D66-C744-AAEC-39138BC0E824}" type="presOf" srcId="{36D2285F-C6AB-AD4B-B41C-B4176E4AD9A9}" destId="{338E89F7-B084-E64F-8676-F0313AADDF32}" srcOrd="0" destOrd="0" presId="urn:microsoft.com/office/officeart/2008/layout/RadialCluster"/>
    <dgm:cxn modelId="{0E135588-8BB3-AD42-92C0-971E1E33ECF4}" srcId="{D3D9E5E3-7D95-B942-9112-0255AD63EDD7}" destId="{0686932B-C8AB-E94B-A83F-BC7F81FBA373}" srcOrd="2" destOrd="0" parTransId="{A607A774-D777-2D47-AEDE-B3D01691AEA1}" sibTransId="{2EB4E4D4-420D-3D43-B4E3-8EBB0E7D3A18}"/>
    <dgm:cxn modelId="{3CC2EB6C-8161-314C-96BA-92B938650BC7}" type="presOf" srcId="{FD6FD763-9814-FE4F-AB1A-C9094CEC291B}" destId="{ECBCA30A-5B4F-7A4D-B7AB-3D9F96675C0D}" srcOrd="0" destOrd="0" presId="urn:microsoft.com/office/officeart/2008/layout/RadialCluster"/>
    <dgm:cxn modelId="{4D36D097-8BC5-3548-96EF-195E39F28AC0}" type="presOf" srcId="{A607A774-D777-2D47-AEDE-B3D01691AEA1}" destId="{04C84091-446C-FC4F-9BED-5B9ACE4AA1B8}" srcOrd="0" destOrd="0" presId="urn:microsoft.com/office/officeart/2008/layout/RadialCluster"/>
    <dgm:cxn modelId="{842954E3-A999-544D-83C1-D7E7D84A7D66}" type="presOf" srcId="{156B4EB4-3876-EC45-A51C-864506CA5A1E}" destId="{49666A92-813F-5240-8B32-61E298FA6A54}" srcOrd="0" destOrd="0" presId="urn:microsoft.com/office/officeart/2008/layout/RadialCluster"/>
    <dgm:cxn modelId="{AF4C73EB-F6AE-0549-AC68-4B431170431B}" srcId="{55A6D971-94DF-5142-855A-BBFA7619DDD4}" destId="{D3D9E5E3-7D95-B942-9112-0255AD63EDD7}" srcOrd="0" destOrd="0" parTransId="{98D87C64-1C8B-AD45-B08F-56E1EB3ECF91}" sibTransId="{2A87A3CA-40AB-334F-8F7C-543CC67F694D}"/>
    <dgm:cxn modelId="{73B3617D-6FBE-3D47-8600-43ABBEFD29F6}" type="presOf" srcId="{68A2ACA3-942A-E645-86AF-6E7D847985FC}" destId="{B27B796C-ADC8-1D42-870E-922729182827}" srcOrd="0" destOrd="0" presId="urn:microsoft.com/office/officeart/2008/layout/RadialCluster"/>
    <dgm:cxn modelId="{CB59677E-6CF1-0C4D-8A64-59ADDF180DB0}" type="presOf" srcId="{D3D9E5E3-7D95-B942-9112-0255AD63EDD7}" destId="{F0E63EE6-C2D1-B64D-A394-06BE29239B8B}" srcOrd="0" destOrd="0" presId="urn:microsoft.com/office/officeart/2008/layout/RadialCluster"/>
    <dgm:cxn modelId="{66F84BB4-48F8-D048-9718-39A80B192262}" srcId="{D3D9E5E3-7D95-B942-9112-0255AD63EDD7}" destId="{156B4EB4-3876-EC45-A51C-864506CA5A1E}" srcOrd="3" destOrd="0" parTransId="{30D0B04E-7614-2445-8A94-84DFBAF315B2}" sibTransId="{038C90F2-ED76-BF44-B393-C4D4305C7CD6}"/>
    <dgm:cxn modelId="{6530ED5F-ABAE-A043-BB8A-0AA2A90ECA90}" type="presOf" srcId="{0686932B-C8AB-E94B-A83F-BC7F81FBA373}" destId="{B0576645-2899-D445-85E9-552D9590F6E2}" srcOrd="0" destOrd="0" presId="urn:microsoft.com/office/officeart/2008/layout/RadialCluster"/>
    <dgm:cxn modelId="{AB5AB144-D197-6247-90CB-D46E098B7906}" type="presOf" srcId="{526CB296-DB87-7B4B-AD67-A5D8A9E13940}" destId="{2E3FB6A9-3B49-504D-9201-11C9F8CF7BAC}" srcOrd="0" destOrd="0" presId="urn:microsoft.com/office/officeart/2008/layout/RadialCluster"/>
    <dgm:cxn modelId="{9223643F-0F98-1646-BCF7-6BFA3312CD1A}" srcId="{D3D9E5E3-7D95-B942-9112-0255AD63EDD7}" destId="{36D2285F-C6AB-AD4B-B41C-B4176E4AD9A9}" srcOrd="1" destOrd="0" parTransId="{526CB296-DB87-7B4B-AD67-A5D8A9E13940}" sibTransId="{0503AC5A-B4FE-7D45-B626-E54685E70D4C}"/>
    <dgm:cxn modelId="{920CEF99-89D3-044C-9A58-D453C8E422E0}" type="presParOf" srcId="{710C9B2E-2ED6-FA42-871A-DD5FAE16545A}" destId="{3860D0FE-BEB5-6443-B8E8-55665CF157A9}" srcOrd="0" destOrd="0" presId="urn:microsoft.com/office/officeart/2008/layout/RadialCluster"/>
    <dgm:cxn modelId="{AA3B34AE-0E54-B744-AD83-03B6C7BFBAD7}" type="presParOf" srcId="{3860D0FE-BEB5-6443-B8E8-55665CF157A9}" destId="{F0E63EE6-C2D1-B64D-A394-06BE29239B8B}" srcOrd="0" destOrd="0" presId="urn:microsoft.com/office/officeart/2008/layout/RadialCluster"/>
    <dgm:cxn modelId="{2A0991EA-02BF-3241-AEDF-AC8E2D6776AE}" type="presParOf" srcId="{3860D0FE-BEB5-6443-B8E8-55665CF157A9}" destId="{B27B796C-ADC8-1D42-870E-922729182827}" srcOrd="1" destOrd="0" presId="urn:microsoft.com/office/officeart/2008/layout/RadialCluster"/>
    <dgm:cxn modelId="{567307BD-B226-1847-9214-7BC76428D6A3}" type="presParOf" srcId="{3860D0FE-BEB5-6443-B8E8-55665CF157A9}" destId="{ECBCA30A-5B4F-7A4D-B7AB-3D9F96675C0D}" srcOrd="2" destOrd="0" presId="urn:microsoft.com/office/officeart/2008/layout/RadialCluster"/>
    <dgm:cxn modelId="{713949B1-80FC-EF49-9584-F6CDD23C144B}" type="presParOf" srcId="{3860D0FE-BEB5-6443-B8E8-55665CF157A9}" destId="{2E3FB6A9-3B49-504D-9201-11C9F8CF7BAC}" srcOrd="3" destOrd="0" presId="urn:microsoft.com/office/officeart/2008/layout/RadialCluster"/>
    <dgm:cxn modelId="{C80CAAE3-3E50-8F40-BB09-DCB5AC91A436}" type="presParOf" srcId="{3860D0FE-BEB5-6443-B8E8-55665CF157A9}" destId="{338E89F7-B084-E64F-8676-F0313AADDF32}" srcOrd="4" destOrd="0" presId="urn:microsoft.com/office/officeart/2008/layout/RadialCluster"/>
    <dgm:cxn modelId="{94717A0D-7F29-FF41-A548-EAA32669E8A4}" type="presParOf" srcId="{3860D0FE-BEB5-6443-B8E8-55665CF157A9}" destId="{04C84091-446C-FC4F-9BED-5B9ACE4AA1B8}" srcOrd="5" destOrd="0" presId="urn:microsoft.com/office/officeart/2008/layout/RadialCluster"/>
    <dgm:cxn modelId="{5CDE428E-554A-0B4C-8CDE-BAF19230AC18}" type="presParOf" srcId="{3860D0FE-BEB5-6443-B8E8-55665CF157A9}" destId="{B0576645-2899-D445-85E9-552D9590F6E2}" srcOrd="6" destOrd="0" presId="urn:microsoft.com/office/officeart/2008/layout/RadialCluster"/>
    <dgm:cxn modelId="{004D065A-8429-C94E-82CC-6B23ED3531A9}" type="presParOf" srcId="{3860D0FE-BEB5-6443-B8E8-55665CF157A9}" destId="{4CC755E8-D062-7B44-8F49-8892D0BD0774}" srcOrd="7" destOrd="0" presId="urn:microsoft.com/office/officeart/2008/layout/RadialCluster"/>
    <dgm:cxn modelId="{E9E46A8E-4F5D-D349-A4D9-2F8BB278C387}" type="presParOf" srcId="{3860D0FE-BEB5-6443-B8E8-55665CF157A9}" destId="{49666A92-813F-5240-8B32-61E298FA6A54}" srcOrd="8"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E63EE6-C2D1-B64D-A394-06BE29239B8B}">
      <dsp:nvSpPr>
        <dsp:cNvPr id="0" name=""/>
        <dsp:cNvSpPr/>
      </dsp:nvSpPr>
      <dsp:spPr>
        <a:xfrm>
          <a:off x="2849928" y="1136086"/>
          <a:ext cx="2170964" cy="999661"/>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3660" tIns="73660" rIns="73660" bIns="73660" numCol="1" spcCol="1270" anchor="ctr" anchorCtr="0">
          <a:noAutofit/>
        </a:bodyPr>
        <a:lstStyle/>
        <a:p>
          <a:pPr lvl="0" algn="ctr" defTabSz="1289050">
            <a:lnSpc>
              <a:spcPct val="90000"/>
            </a:lnSpc>
            <a:spcBef>
              <a:spcPct val="0"/>
            </a:spcBef>
            <a:spcAft>
              <a:spcPct val="35000"/>
            </a:spcAft>
          </a:pPr>
          <a:r>
            <a:rPr lang="fr-FR" sz="2900" kern="1200" dirty="0" smtClean="0"/>
            <a:t>DC=VES X FC</a:t>
          </a:r>
          <a:endParaRPr lang="fr-FR" sz="2900" kern="1200" dirty="0"/>
        </a:p>
      </dsp:txBody>
      <dsp:txXfrm>
        <a:off x="2898727" y="1184885"/>
        <a:ext cx="2073366" cy="902063"/>
      </dsp:txXfrm>
    </dsp:sp>
    <dsp:sp modelId="{B27B796C-ADC8-1D42-870E-922729182827}">
      <dsp:nvSpPr>
        <dsp:cNvPr id="0" name=""/>
        <dsp:cNvSpPr/>
      </dsp:nvSpPr>
      <dsp:spPr>
        <a:xfrm rot="16189623">
          <a:off x="3751823" y="954555"/>
          <a:ext cx="363062" cy="0"/>
        </a:xfrm>
        <a:custGeom>
          <a:avLst/>
          <a:gdLst/>
          <a:ahLst/>
          <a:cxnLst/>
          <a:rect l="0" t="0" r="0" b="0"/>
          <a:pathLst>
            <a:path>
              <a:moveTo>
                <a:pt x="0" y="0"/>
              </a:moveTo>
              <a:lnTo>
                <a:pt x="363062"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CBCA30A-5B4F-7A4D-B7AB-3D9F96675C0D}">
      <dsp:nvSpPr>
        <dsp:cNvPr id="0" name=""/>
        <dsp:cNvSpPr/>
      </dsp:nvSpPr>
      <dsp:spPr>
        <a:xfrm>
          <a:off x="3076763" y="103252"/>
          <a:ext cx="1710064" cy="66977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fr-FR" sz="2000" kern="1200" dirty="0" smtClean="0"/>
            <a:t>HYDRATATION</a:t>
          </a:r>
          <a:endParaRPr lang="fr-FR" sz="2000" kern="1200" dirty="0"/>
        </a:p>
      </dsp:txBody>
      <dsp:txXfrm>
        <a:off x="3109459" y="135948"/>
        <a:ext cx="1644672" cy="604381"/>
      </dsp:txXfrm>
    </dsp:sp>
    <dsp:sp modelId="{2E3FB6A9-3B49-504D-9201-11C9F8CF7BAC}">
      <dsp:nvSpPr>
        <dsp:cNvPr id="0" name=""/>
        <dsp:cNvSpPr/>
      </dsp:nvSpPr>
      <dsp:spPr>
        <a:xfrm rot="20045401">
          <a:off x="4923652" y="959322"/>
          <a:ext cx="809065" cy="0"/>
        </a:xfrm>
        <a:custGeom>
          <a:avLst/>
          <a:gdLst/>
          <a:ahLst/>
          <a:cxnLst/>
          <a:rect l="0" t="0" r="0" b="0"/>
          <a:pathLst>
            <a:path>
              <a:moveTo>
                <a:pt x="0" y="0"/>
              </a:moveTo>
              <a:lnTo>
                <a:pt x="809065"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38E89F7-B084-E64F-8676-F0313AADDF32}">
      <dsp:nvSpPr>
        <dsp:cNvPr id="0" name=""/>
        <dsp:cNvSpPr/>
      </dsp:nvSpPr>
      <dsp:spPr>
        <a:xfrm>
          <a:off x="5411743" y="112784"/>
          <a:ext cx="1939355" cy="66977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fr-FR" sz="1800" kern="1200" dirty="0" smtClean="0"/>
            <a:t>Régulation HORMONALE</a:t>
          </a:r>
          <a:endParaRPr lang="fr-FR" sz="1800" kern="1200" dirty="0"/>
        </a:p>
      </dsp:txBody>
      <dsp:txXfrm>
        <a:off x="5444439" y="145480"/>
        <a:ext cx="1873963" cy="604381"/>
      </dsp:txXfrm>
    </dsp:sp>
    <dsp:sp modelId="{04C84091-446C-FC4F-9BED-5B9ACE4AA1B8}">
      <dsp:nvSpPr>
        <dsp:cNvPr id="0" name=""/>
        <dsp:cNvSpPr/>
      </dsp:nvSpPr>
      <dsp:spPr>
        <a:xfrm rot="12444529">
          <a:off x="2202035" y="948447"/>
          <a:ext cx="815224" cy="0"/>
        </a:xfrm>
        <a:custGeom>
          <a:avLst/>
          <a:gdLst/>
          <a:ahLst/>
          <a:cxnLst/>
          <a:rect l="0" t="0" r="0" b="0"/>
          <a:pathLst>
            <a:path>
              <a:moveTo>
                <a:pt x="0" y="0"/>
              </a:moveTo>
              <a:lnTo>
                <a:pt x="815224"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0576645-2899-D445-85E9-552D9590F6E2}">
      <dsp:nvSpPr>
        <dsp:cNvPr id="0" name=""/>
        <dsp:cNvSpPr/>
      </dsp:nvSpPr>
      <dsp:spPr>
        <a:xfrm>
          <a:off x="662593" y="91035"/>
          <a:ext cx="1878760" cy="66977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fr-FR" sz="1800" kern="1200" dirty="0" smtClean="0"/>
            <a:t>Régulation NEUROLOGIQUE </a:t>
          </a:r>
          <a:endParaRPr lang="fr-FR" sz="1800" kern="1200" dirty="0"/>
        </a:p>
      </dsp:txBody>
      <dsp:txXfrm>
        <a:off x="695289" y="123731"/>
        <a:ext cx="1813368" cy="604381"/>
      </dsp:txXfrm>
    </dsp:sp>
    <dsp:sp modelId="{4CC755E8-D062-7B44-8F49-8892D0BD0774}">
      <dsp:nvSpPr>
        <dsp:cNvPr id="0" name=""/>
        <dsp:cNvSpPr/>
      </dsp:nvSpPr>
      <dsp:spPr>
        <a:xfrm rot="5367802">
          <a:off x="3755525" y="2322052"/>
          <a:ext cx="372625" cy="0"/>
        </a:xfrm>
        <a:custGeom>
          <a:avLst/>
          <a:gdLst/>
          <a:ahLst/>
          <a:cxnLst/>
          <a:rect l="0" t="0" r="0" b="0"/>
          <a:pathLst>
            <a:path>
              <a:moveTo>
                <a:pt x="0" y="0"/>
              </a:moveTo>
              <a:lnTo>
                <a:pt x="372625" y="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9666A92-813F-5240-8B32-61E298FA6A54}">
      <dsp:nvSpPr>
        <dsp:cNvPr id="0" name=""/>
        <dsp:cNvSpPr/>
      </dsp:nvSpPr>
      <dsp:spPr>
        <a:xfrm>
          <a:off x="3356475" y="2508357"/>
          <a:ext cx="1180488" cy="66977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fr-FR" sz="3100" kern="1200" dirty="0" smtClean="0"/>
            <a:t>RVP</a:t>
          </a:r>
        </a:p>
      </dsp:txBody>
      <dsp:txXfrm>
        <a:off x="3389171" y="2541053"/>
        <a:ext cx="1115096" cy="604381"/>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D6281-1FD2-0E47-8D96-EC7C8B4F05EA}" type="datetimeFigureOut">
              <a:rPr lang="fr-FR" smtClean="0"/>
              <a:t>13/10/18</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5AA4D-8DB1-F34A-8EBD-3A8348ADF70C}" type="slidenum">
              <a:rPr lang="fr-FR" smtClean="0"/>
              <a:t>‹#›</a:t>
            </a:fld>
            <a:endParaRPr lang="fr-FR"/>
          </a:p>
        </p:txBody>
      </p:sp>
    </p:spTree>
    <p:extLst>
      <p:ext uri="{BB962C8B-B14F-4D97-AF65-F5344CB8AC3E}">
        <p14:creationId xmlns:p14="http://schemas.microsoft.com/office/powerpoint/2010/main" val="3513497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HYDRATATION: rôle de la diurèse d’</a:t>
            </a:r>
            <a:r>
              <a:rPr lang="fr-FR" dirty="0" err="1" smtClean="0"/>
              <a:t>immerssion</a:t>
            </a:r>
            <a:r>
              <a:rPr lang="fr-FR" baseline="0" dirty="0" smtClean="0"/>
              <a:t> </a:t>
            </a:r>
          </a:p>
          <a:p>
            <a:r>
              <a:rPr lang="fr-FR" baseline="0" dirty="0" smtClean="0"/>
              <a:t>NEUROLOGIQUE: ortho et para sympathique</a:t>
            </a:r>
          </a:p>
          <a:p>
            <a:r>
              <a:rPr lang="fr-FR" baseline="0" dirty="0" smtClean="0"/>
              <a:t>HORMONAL: facteur natriuretique atrial et ADH</a:t>
            </a:r>
          </a:p>
          <a:p>
            <a:r>
              <a:rPr lang="fr-FR" baseline="0" dirty="0" smtClean="0"/>
              <a:t>RESISTANCES VEINEUSES PERIPHERIQUES: Vasoconstriction et Dilatation + </a:t>
            </a:r>
            <a:r>
              <a:rPr lang="fr-FR" baseline="0" dirty="0" err="1" smtClean="0"/>
              <a:t>role</a:t>
            </a:r>
            <a:r>
              <a:rPr lang="fr-FR" baseline="0" dirty="0" smtClean="0"/>
              <a:t> de la </a:t>
            </a:r>
            <a:r>
              <a:rPr lang="fr-FR" baseline="0" dirty="0" err="1" smtClean="0"/>
              <a:t>Desat</a:t>
            </a:r>
            <a:r>
              <a:rPr lang="fr-FR" baseline="0" dirty="0" smtClean="0"/>
              <a:t> </a:t>
            </a:r>
            <a:endParaRPr lang="fr-FR" dirty="0"/>
          </a:p>
        </p:txBody>
      </p:sp>
      <p:sp>
        <p:nvSpPr>
          <p:cNvPr id="4" name="Espace réservé du numéro de diapositive 3"/>
          <p:cNvSpPr>
            <a:spLocks noGrp="1"/>
          </p:cNvSpPr>
          <p:nvPr>
            <p:ph type="sldNum" sz="quarter" idx="10"/>
          </p:nvPr>
        </p:nvSpPr>
        <p:spPr/>
        <p:txBody>
          <a:bodyPr/>
          <a:lstStyle/>
          <a:p>
            <a:fld id="{67A5AA4D-8DB1-F34A-8EBD-3A8348ADF70C}" type="slidenum">
              <a:rPr lang="fr-FR" smtClean="0"/>
              <a:t>5</a:t>
            </a:fld>
            <a:endParaRPr lang="fr-FR"/>
          </a:p>
        </p:txBody>
      </p:sp>
    </p:spTree>
    <p:extLst>
      <p:ext uri="{BB962C8B-B14F-4D97-AF65-F5344CB8AC3E}">
        <p14:creationId xmlns:p14="http://schemas.microsoft.com/office/powerpoint/2010/main" val="3340562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autres pathologies</a:t>
            </a:r>
            <a:r>
              <a:rPr lang="fr-FR" baseline="0" dirty="0" smtClean="0"/>
              <a:t> cardiaques sont des contre indications formelle </a:t>
            </a:r>
            <a:r>
              <a:rPr lang="fr-FR" baseline="0" dirty="0" err="1" smtClean="0"/>
              <a:t>meme</a:t>
            </a:r>
            <a:r>
              <a:rPr lang="fr-FR" baseline="0" dirty="0" smtClean="0"/>
              <a:t> si on peut regarder chaque cas individuels</a:t>
            </a:r>
          </a:p>
          <a:p>
            <a:r>
              <a:rPr lang="fr-FR" baseline="0" dirty="0" smtClean="0"/>
              <a:t>Le maitre mot de toutes ces pathologies c’est l’EVALUATION</a:t>
            </a:r>
          </a:p>
          <a:p>
            <a:r>
              <a:rPr lang="fr-FR" baseline="0" dirty="0" smtClean="0"/>
              <a:t>Toujours évaluer sous traitement</a:t>
            </a:r>
            <a:endParaRPr lang="fr-FR" dirty="0"/>
          </a:p>
        </p:txBody>
      </p:sp>
      <p:sp>
        <p:nvSpPr>
          <p:cNvPr id="4" name="Espace réservé du numéro de diapositive 3"/>
          <p:cNvSpPr>
            <a:spLocks noGrp="1"/>
          </p:cNvSpPr>
          <p:nvPr>
            <p:ph type="sldNum" sz="quarter" idx="10"/>
          </p:nvPr>
        </p:nvSpPr>
        <p:spPr/>
        <p:txBody>
          <a:bodyPr/>
          <a:lstStyle/>
          <a:p>
            <a:fld id="{67A5AA4D-8DB1-F34A-8EBD-3A8348ADF70C}" type="slidenum">
              <a:rPr lang="fr-FR" smtClean="0"/>
              <a:t>13</a:t>
            </a:fld>
            <a:endParaRPr lang="fr-FR"/>
          </a:p>
        </p:txBody>
      </p:sp>
    </p:spTree>
    <p:extLst>
      <p:ext uri="{BB962C8B-B14F-4D97-AF65-F5344CB8AC3E}">
        <p14:creationId xmlns:p14="http://schemas.microsoft.com/office/powerpoint/2010/main" val="1781630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20"/>
            <a:ext cx="7772400" cy="1102519"/>
          </a:xfrm>
          <a:prstGeom prst="rect">
            <a:avLst/>
          </a:prstGeom>
        </p:spPr>
        <p:txBody>
          <a:bodyPr/>
          <a:lstStyle/>
          <a:p>
            <a:r>
              <a:rPr lang="fr-FR"/>
              <a:t>Cliquez et modifiez le titre</a:t>
            </a:r>
          </a:p>
        </p:txBody>
      </p:sp>
      <p:sp>
        <p:nvSpPr>
          <p:cNvPr id="3" name="Sous-titr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188741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et modifiez le titre</a:t>
            </a:r>
          </a:p>
        </p:txBody>
      </p:sp>
      <p:sp>
        <p:nvSpPr>
          <p:cNvPr id="3" name="Espace réservé du texte vertical 2"/>
          <p:cNvSpPr>
            <a:spLocks noGrp="1"/>
          </p:cNvSpPr>
          <p:nvPr>
            <p:ph type="body" orient="vert" idx="1"/>
          </p:nvPr>
        </p:nvSpPr>
        <p:spPr>
          <a:xfrm>
            <a:off x="457200" y="1200151"/>
            <a:ext cx="8229600" cy="3394472"/>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0460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80"/>
            <a:ext cx="2057400" cy="4388644"/>
          </a:xfrm>
          <a:prstGeom prst="rect">
            <a:avLst/>
          </a:prstGeo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05980"/>
            <a:ext cx="6019800" cy="4388644"/>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4"/>
            <a:ext cx="2133600" cy="273844"/>
          </a:xfrm>
          <a:prstGeom prst="rect">
            <a:avLst/>
          </a:prstGeom>
        </p:spPr>
        <p:txBody>
          <a:bodyPr/>
          <a:lstStyle/>
          <a:p>
            <a:fld id="{02480CE6-4C58-4B4A-832B-1229D3B068BD}" type="datetimeFigureOut">
              <a:rPr lang="fr-FR" smtClean="0"/>
              <a:t>13/10/18</a:t>
            </a:fld>
            <a:endParaRPr lang="fr-FR"/>
          </a:p>
        </p:txBody>
      </p:sp>
      <p:sp>
        <p:nvSpPr>
          <p:cNvPr id="5" name="Espace réservé du pied de page 4"/>
          <p:cNvSpPr>
            <a:spLocks noGrp="1"/>
          </p:cNvSpPr>
          <p:nvPr>
            <p:ph type="ftr" sz="quarter" idx="11"/>
          </p:nvPr>
        </p:nvSpPr>
        <p:spPr>
          <a:xfrm>
            <a:off x="3124200" y="4767264"/>
            <a:ext cx="2895600" cy="273844"/>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4767264"/>
            <a:ext cx="2133600" cy="273844"/>
          </a:xfrm>
          <a:prstGeom prst="rect">
            <a:avLst/>
          </a:prstGeom>
        </p:spPr>
        <p:txBody>
          <a:bodyPr/>
          <a:lstStyle/>
          <a:p>
            <a:fld id="{A352619E-9683-C54C-AC24-78421B6EB56E}" type="slidenum">
              <a:rPr lang="fr-FR" smtClean="0"/>
              <a:t>‹#›</a:t>
            </a:fld>
            <a:endParaRPr lang="fr-FR"/>
          </a:p>
        </p:txBody>
      </p:sp>
    </p:spTree>
    <p:extLst>
      <p:ext uri="{BB962C8B-B14F-4D97-AF65-F5344CB8AC3E}">
        <p14:creationId xmlns:p14="http://schemas.microsoft.com/office/powerpoint/2010/main" val="247359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598885"/>
            <a:ext cx="8229600" cy="663533"/>
          </a:xfrm>
          <a:prstGeom prst="rect">
            <a:avLst/>
          </a:prstGeom>
        </p:spPr>
        <p:txBody>
          <a:bodyPr/>
          <a:lstStyle>
            <a:lvl1pPr>
              <a:defRPr sz="4400">
                <a:solidFill>
                  <a:schemeClr val="tx2"/>
                </a:solidFill>
              </a:defRPr>
            </a:lvl1pPr>
          </a:lstStyle>
          <a:p>
            <a:r>
              <a:rPr lang="fr-FR" dirty="0"/>
              <a:t>Cliquez et modifiez le titre</a:t>
            </a:r>
          </a:p>
        </p:txBody>
      </p:sp>
      <p:sp>
        <p:nvSpPr>
          <p:cNvPr id="3" name="Espace réservé du contenu 2"/>
          <p:cNvSpPr>
            <a:spLocks noGrp="1"/>
          </p:cNvSpPr>
          <p:nvPr>
            <p:ph idx="1"/>
          </p:nvPr>
        </p:nvSpPr>
        <p:spPr>
          <a:xfrm>
            <a:off x="457200" y="1494430"/>
            <a:ext cx="8229600" cy="3100193"/>
          </a:xfrm>
          <a:prstGeom prst="rect">
            <a:avLst/>
          </a:prstGeo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17763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fr-FR"/>
              <a:t>Cliquez et modifiez le titre</a:t>
            </a:r>
          </a:p>
        </p:txBody>
      </p:sp>
      <p:sp>
        <p:nvSpPr>
          <p:cNvPr id="3"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222260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et modifiez le titre</a:t>
            </a:r>
          </a:p>
        </p:txBody>
      </p:sp>
      <p:sp>
        <p:nvSpPr>
          <p:cNvPr id="3" name="Espace réservé du contenu 2"/>
          <p:cNvSpPr>
            <a:spLocks noGrp="1"/>
          </p:cNvSpPr>
          <p:nvPr>
            <p:ph sz="half" idx="1"/>
          </p:nvPr>
        </p:nvSpPr>
        <p:spPr>
          <a:xfrm>
            <a:off x="457200" y="1200151"/>
            <a:ext cx="4038600" cy="3394472"/>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2555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151335"/>
            <a:ext cx="4040188"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347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et modifiez le titre</a:t>
            </a:r>
          </a:p>
        </p:txBody>
      </p:sp>
    </p:spTree>
    <p:extLst>
      <p:ext uri="{BB962C8B-B14F-4D97-AF65-F5344CB8AC3E}">
        <p14:creationId xmlns:p14="http://schemas.microsoft.com/office/powerpoint/2010/main" val="46589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6493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a:prstGeom prst="rect">
            <a:avLst/>
          </a:prstGeom>
        </p:spPr>
        <p:txBody>
          <a:bodyPr anchor="b"/>
          <a:lstStyle>
            <a:lvl1pPr algn="l">
              <a:defRPr sz="1500" b="1"/>
            </a:lvl1pPr>
          </a:lstStyle>
          <a:p>
            <a:r>
              <a:rPr lang="fr-FR"/>
              <a:t>Cliquez et modifiez le titre</a:t>
            </a:r>
          </a:p>
        </p:txBody>
      </p:sp>
      <p:sp>
        <p:nvSpPr>
          <p:cNvPr id="3" name="Espace réservé du contenu 2"/>
          <p:cNvSpPr>
            <a:spLocks noGrp="1"/>
          </p:cNvSpPr>
          <p:nvPr>
            <p:ph idx="1"/>
          </p:nvPr>
        </p:nvSpPr>
        <p:spPr>
          <a:xfrm>
            <a:off x="3575050" y="204789"/>
            <a:ext cx="5111750" cy="438983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Tree>
    <p:extLst>
      <p:ext uri="{BB962C8B-B14F-4D97-AF65-F5344CB8AC3E}">
        <p14:creationId xmlns:p14="http://schemas.microsoft.com/office/powerpoint/2010/main" val="1337997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1500" b="1"/>
            </a:lvl1pPr>
          </a:lstStyle>
          <a:p>
            <a:r>
              <a:rPr lang="fr-FR"/>
              <a:t>Cliquez et modifiez le titre</a:t>
            </a:r>
          </a:p>
        </p:txBody>
      </p:sp>
      <p:sp>
        <p:nvSpPr>
          <p:cNvPr id="3" name="Espace réservé pour une image  2"/>
          <p:cNvSpPr>
            <a:spLocks noGrp="1"/>
          </p:cNvSpPr>
          <p:nvPr>
            <p:ph type="pic" idx="1"/>
          </p:nvPr>
        </p:nvSpPr>
        <p:spPr>
          <a:xfrm>
            <a:off x="1792288" y="459581"/>
            <a:ext cx="5486400" cy="30861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Tree>
    <p:extLst>
      <p:ext uri="{BB962C8B-B14F-4D97-AF65-F5344CB8AC3E}">
        <p14:creationId xmlns:p14="http://schemas.microsoft.com/office/powerpoint/2010/main" val="1580287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Connecteur droit 7"/>
          <p:cNvCxnSpPr/>
          <p:nvPr userDrawn="1"/>
        </p:nvCxnSpPr>
        <p:spPr>
          <a:xfrm>
            <a:off x="0" y="749282"/>
            <a:ext cx="9144000" cy="0"/>
          </a:xfrm>
          <a:prstGeom prst="line">
            <a:avLst/>
          </a:prstGeom>
        </p:spPr>
        <p:style>
          <a:lnRef idx="2">
            <a:schemeClr val="accent1"/>
          </a:lnRef>
          <a:fillRef idx="0">
            <a:schemeClr val="accent1"/>
          </a:fillRef>
          <a:effectRef idx="1">
            <a:schemeClr val="accent1"/>
          </a:effectRef>
          <a:fontRef idx="minor">
            <a:schemeClr val="tx1"/>
          </a:fontRef>
        </p:style>
      </p:cxnSp>
      <p:pic>
        <p:nvPicPr>
          <p:cNvPr id="3" name="Image 2" descr="OPM FFESSM - Logo quadri.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292" y="-273549"/>
            <a:ext cx="1405511" cy="1316349"/>
          </a:xfrm>
          <a:prstGeom prst="rect">
            <a:avLst/>
          </a:prstGeom>
        </p:spPr>
      </p:pic>
      <p:sp>
        <p:nvSpPr>
          <p:cNvPr id="10" name="ZoneTexte 9">
            <a:extLst>
              <a:ext uri="{FF2B5EF4-FFF2-40B4-BE49-F238E27FC236}">
                <a16:creationId xmlns:a16="http://schemas.microsoft.com/office/drawing/2014/main" xmlns="" id="{FBA40DA0-56EE-42B6-8FC1-1D505CE557E9}"/>
              </a:ext>
            </a:extLst>
          </p:cNvPr>
          <p:cNvSpPr txBox="1"/>
          <p:nvPr userDrawn="1"/>
        </p:nvSpPr>
        <p:spPr>
          <a:xfrm>
            <a:off x="4005618" y="87575"/>
            <a:ext cx="5010468" cy="584775"/>
          </a:xfrm>
          <a:prstGeom prst="rect">
            <a:avLst/>
          </a:prstGeom>
          <a:noFill/>
        </p:spPr>
        <p:txBody>
          <a:bodyPr wrap="square" rtlCol="0">
            <a:spAutoFit/>
          </a:bodyPr>
          <a:lstStyle/>
          <a:p>
            <a:pPr algn="r"/>
            <a:r>
              <a:rPr lang="fr-FR" sz="1800" b="1" dirty="0">
                <a:solidFill>
                  <a:schemeClr val="tx2">
                    <a:lumMod val="60000"/>
                    <a:lumOff val="40000"/>
                  </a:schemeClr>
                </a:solidFill>
              </a:rPr>
              <a:t>COMMISSION TECHNIQUE REGIONALE</a:t>
            </a:r>
          </a:p>
          <a:p>
            <a:pPr algn="r"/>
            <a:r>
              <a:rPr lang="fr-FR" sz="1400" dirty="0">
                <a:solidFill>
                  <a:schemeClr val="tx2">
                    <a:lumMod val="60000"/>
                    <a:lumOff val="40000"/>
                  </a:schemeClr>
                </a:solidFill>
              </a:rPr>
              <a:t>SEMINAIRE AUTOMNE – SETE – 13 et 14/10/2018 </a:t>
            </a:r>
            <a:r>
              <a:rPr lang="fr-FR" sz="1400" baseline="0" dirty="0">
                <a:solidFill>
                  <a:schemeClr val="tx2">
                    <a:lumMod val="60000"/>
                    <a:lumOff val="40000"/>
                  </a:schemeClr>
                </a:solidFill>
              </a:rPr>
              <a:t> </a:t>
            </a:r>
            <a:r>
              <a:rPr lang="fr-FR" sz="1400" dirty="0">
                <a:solidFill>
                  <a:schemeClr val="tx2">
                    <a:lumMod val="60000"/>
                    <a:lumOff val="40000"/>
                  </a:schemeClr>
                </a:solidFill>
              </a:rPr>
              <a:t> </a:t>
            </a:r>
          </a:p>
        </p:txBody>
      </p:sp>
    </p:spTree>
    <p:extLst>
      <p:ext uri="{BB962C8B-B14F-4D97-AF65-F5344CB8AC3E}">
        <p14:creationId xmlns:p14="http://schemas.microsoft.com/office/powerpoint/2010/main" val="3318709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fr-FR"/>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xmlns="" id="{E786E383-6D17-4234-9786-5E64661D7C59}"/>
              </a:ext>
            </a:extLst>
          </p:cNvPr>
          <p:cNvSpPr/>
          <p:nvPr/>
        </p:nvSpPr>
        <p:spPr>
          <a:xfrm>
            <a:off x="661181" y="1041010"/>
            <a:ext cx="7821637" cy="3706836"/>
          </a:xfrm>
          <a:prstGeom prst="rect">
            <a:avLst/>
          </a:prstGeom>
          <a:blipFill dpi="0" rotWithShape="1">
            <a:blip r:embed="rId2">
              <a:alphaModFix amt="25000"/>
            </a:blip>
            <a:srcRect/>
            <a:stretch>
              <a:fillRect/>
            </a:stretch>
          </a:blipFill>
          <a:ln>
            <a:noFill/>
          </a:ln>
          <a:effectLst>
            <a:outerShdw sx="1000" sy="1000" rotWithShape="0">
              <a:srgbClr val="000000">
                <a:alpha val="0"/>
              </a:srgbClr>
            </a:outerShdw>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smtClean="0"/>
          </a:p>
          <a:p>
            <a:pPr algn="ctr"/>
            <a:endParaRPr lang="fr-FR" dirty="0"/>
          </a:p>
          <a:p>
            <a:pPr algn="ctr"/>
            <a:endParaRPr lang="fr-FR" dirty="0" smtClean="0"/>
          </a:p>
          <a:p>
            <a:pPr algn="ctr"/>
            <a:endParaRPr lang="fr-FR" dirty="0"/>
          </a:p>
          <a:p>
            <a:pPr algn="ctr"/>
            <a:endParaRPr lang="fr-FR" dirty="0" smtClean="0"/>
          </a:p>
          <a:p>
            <a:pPr algn="ctr"/>
            <a:endParaRPr lang="fr-FR" dirty="0"/>
          </a:p>
          <a:p>
            <a:pPr algn="ctr"/>
            <a:endParaRPr lang="fr-FR" dirty="0" smtClean="0"/>
          </a:p>
          <a:p>
            <a:pPr algn="ctr"/>
            <a:endParaRPr lang="fr-FR" dirty="0"/>
          </a:p>
          <a:p>
            <a:pPr algn="ctr"/>
            <a:endParaRPr lang="fr-FR" dirty="0" smtClean="0"/>
          </a:p>
          <a:p>
            <a:pPr algn="ctr"/>
            <a:endParaRPr lang="fr-FR" dirty="0"/>
          </a:p>
          <a:p>
            <a:pPr algn="ctr"/>
            <a:endParaRPr lang="fr-FR" dirty="0" smtClean="0"/>
          </a:p>
          <a:p>
            <a:pPr algn="r"/>
            <a:r>
              <a:rPr lang="fr-FR" sz="1600" dirty="0" smtClean="0">
                <a:solidFill>
                  <a:schemeClr val="tx1"/>
                </a:solidFill>
              </a:rPr>
              <a:t> Christian CALABUIG</a:t>
            </a:r>
          </a:p>
          <a:p>
            <a:pPr algn="r"/>
            <a:r>
              <a:rPr lang="fr-FR" sz="1600" dirty="0">
                <a:solidFill>
                  <a:schemeClr val="tx1"/>
                </a:solidFill>
              </a:rPr>
              <a:t>MF2</a:t>
            </a:r>
          </a:p>
          <a:p>
            <a:pPr algn="r"/>
            <a:r>
              <a:rPr lang="fr-FR" sz="1600" dirty="0">
                <a:solidFill>
                  <a:schemeClr val="tx1"/>
                </a:solidFill>
              </a:rPr>
              <a:t>Médecin Fédéral et Médecin Hyperbare</a:t>
            </a:r>
          </a:p>
          <a:p>
            <a:pPr algn="r"/>
            <a:endParaRPr lang="fr-FR" sz="1600" dirty="0" smtClean="0">
              <a:solidFill>
                <a:schemeClr val="tx1"/>
              </a:solidFill>
            </a:endParaRPr>
          </a:p>
        </p:txBody>
      </p:sp>
      <p:sp>
        <p:nvSpPr>
          <p:cNvPr id="37" name="ZoneTexte 36">
            <a:extLst>
              <a:ext uri="{FF2B5EF4-FFF2-40B4-BE49-F238E27FC236}">
                <a16:creationId xmlns:a16="http://schemas.microsoft.com/office/drawing/2014/main" xmlns="" id="{B7C336BA-EFB8-4EDF-BD9D-34F7533984F5}"/>
              </a:ext>
            </a:extLst>
          </p:cNvPr>
          <p:cNvSpPr txBox="1"/>
          <p:nvPr/>
        </p:nvSpPr>
        <p:spPr>
          <a:xfrm>
            <a:off x="422031" y="1596683"/>
            <a:ext cx="8405445" cy="1446550"/>
          </a:xfrm>
          <a:prstGeom prst="rect">
            <a:avLst/>
          </a:prstGeom>
          <a:noFill/>
        </p:spPr>
        <p:txBody>
          <a:bodyPr wrap="square" rtlCol="0">
            <a:spAutoFit/>
          </a:bodyPr>
          <a:lstStyle/>
          <a:p>
            <a:pPr algn="ctr"/>
            <a:r>
              <a:rPr lang="fr-FR" sz="4400" dirty="0" smtClean="0">
                <a:solidFill>
                  <a:srgbClr val="000000"/>
                </a:solidFill>
                <a:latin typeface="+mj-lt"/>
              </a:rPr>
              <a:t>Pathologies cardio vasculaires et plongée</a:t>
            </a:r>
          </a:p>
        </p:txBody>
      </p:sp>
    </p:spTree>
    <p:extLst>
      <p:ext uri="{BB962C8B-B14F-4D97-AF65-F5344CB8AC3E}">
        <p14:creationId xmlns:p14="http://schemas.microsoft.com/office/powerpoint/2010/main" val="39629407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du CO2</a:t>
            </a:r>
            <a:endParaRPr lang="fr-FR" dirty="0"/>
          </a:p>
        </p:txBody>
      </p:sp>
      <p:sp>
        <p:nvSpPr>
          <p:cNvPr id="3" name="Espace réservé du contenu 2"/>
          <p:cNvSpPr>
            <a:spLocks noGrp="1"/>
          </p:cNvSpPr>
          <p:nvPr>
            <p:ph idx="1"/>
          </p:nvPr>
        </p:nvSpPr>
        <p:spPr/>
        <p:txBody>
          <a:bodyPr/>
          <a:lstStyle/>
          <a:p>
            <a:r>
              <a:rPr lang="fr-FR" dirty="0" smtClean="0"/>
              <a:t>Rôle majeur dans la mécanique de l’essoufflement par actions sur les chémorécepteurs périphériques et centraux</a:t>
            </a:r>
          </a:p>
          <a:p>
            <a:r>
              <a:rPr lang="fr-FR" dirty="0" smtClean="0"/>
              <a:t>Rôle indirect sur le système cardio-vasculaire par des phénomènes vasomoteurs et humoraux par interaction sur ces chémorécepteurs périphériques et centraux</a:t>
            </a:r>
          </a:p>
          <a:p>
            <a:r>
              <a:rPr lang="fr-FR" dirty="0" smtClean="0"/>
              <a:t>Augmentation de la TA et des RVP</a:t>
            </a:r>
          </a:p>
          <a:p>
            <a:pPr marL="0" indent="0">
              <a:buNone/>
            </a:pPr>
            <a:endParaRPr lang="fr-FR" dirty="0"/>
          </a:p>
        </p:txBody>
      </p:sp>
    </p:spTree>
    <p:extLst>
      <p:ext uri="{BB962C8B-B14F-4D97-AF65-F5344CB8AC3E}">
        <p14:creationId xmlns:p14="http://schemas.microsoft.com/office/powerpoint/2010/main" val="7952838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l’oxygène</a:t>
            </a:r>
            <a:endParaRPr lang="fr-FR" dirty="0"/>
          </a:p>
        </p:txBody>
      </p:sp>
      <p:sp>
        <p:nvSpPr>
          <p:cNvPr id="3" name="Espace réservé du contenu 2"/>
          <p:cNvSpPr>
            <a:spLocks noGrp="1"/>
          </p:cNvSpPr>
          <p:nvPr>
            <p:ph idx="1"/>
          </p:nvPr>
        </p:nvSpPr>
        <p:spPr/>
        <p:txBody>
          <a:bodyPr/>
          <a:lstStyle/>
          <a:p>
            <a:r>
              <a:rPr lang="fr-FR" dirty="0" smtClean="0"/>
              <a:t>Par la création de radicaux libres action interne sur les cellules de l’organisme essentiellement sur les cellules cérébrales mais également sur les cellules du cœur avec diminution de leur efficacité (diminution de leur compliance et de leur contractilité)</a:t>
            </a:r>
          </a:p>
          <a:p>
            <a:pPr marL="0" indent="0">
              <a:buNone/>
            </a:pPr>
            <a:r>
              <a:rPr lang="fr-FR" dirty="0"/>
              <a:t>	</a:t>
            </a:r>
            <a:r>
              <a:rPr lang="fr-FR" dirty="0" smtClean="0"/>
              <a:t>=&gt; possibilité de diminution de la compétence cardiaque</a:t>
            </a:r>
            <a:endParaRPr lang="fr-FR" dirty="0"/>
          </a:p>
        </p:txBody>
      </p:sp>
    </p:spTree>
    <p:extLst>
      <p:ext uri="{BB962C8B-B14F-4D97-AF65-F5344CB8AC3E}">
        <p14:creationId xmlns:p14="http://schemas.microsoft.com/office/powerpoint/2010/main" val="28972442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l’Hélium</a:t>
            </a:r>
            <a:endParaRPr lang="fr-FR" dirty="0"/>
          </a:p>
        </p:txBody>
      </p:sp>
      <p:sp>
        <p:nvSpPr>
          <p:cNvPr id="3" name="Espace réservé du contenu 2"/>
          <p:cNvSpPr>
            <a:spLocks noGrp="1"/>
          </p:cNvSpPr>
          <p:nvPr>
            <p:ph idx="1"/>
          </p:nvPr>
        </p:nvSpPr>
        <p:spPr/>
        <p:txBody>
          <a:bodyPr/>
          <a:lstStyle/>
          <a:p>
            <a:r>
              <a:rPr lang="fr-FR" dirty="0" smtClean="0"/>
              <a:t>Très discuté</a:t>
            </a:r>
          </a:p>
          <a:p>
            <a:r>
              <a:rPr lang="fr-FR" dirty="0" smtClean="0"/>
              <a:t>Bénéfique sur la narcose, la désaturation, </a:t>
            </a:r>
          </a:p>
          <a:p>
            <a:r>
              <a:rPr lang="fr-FR" dirty="0" smtClean="0"/>
              <a:t>Peu ou pas d’impact sur le système cardio-vasculaire </a:t>
            </a:r>
          </a:p>
          <a:p>
            <a:r>
              <a:rPr lang="fr-FR" dirty="0" smtClean="0"/>
              <a:t>A minima rôle proche de celui de l’azote (Gaz inerte)</a:t>
            </a:r>
            <a:endParaRPr lang="fr-FR" dirty="0"/>
          </a:p>
        </p:txBody>
      </p:sp>
    </p:spTree>
    <p:extLst>
      <p:ext uri="{BB962C8B-B14F-4D97-AF65-F5344CB8AC3E}">
        <p14:creationId xmlns:p14="http://schemas.microsoft.com/office/powerpoint/2010/main" val="22707637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Pathologies cardiaques courantes</a:t>
            </a:r>
            <a:endParaRPr lang="fr-FR" dirty="0"/>
          </a:p>
        </p:txBody>
      </p:sp>
      <p:sp>
        <p:nvSpPr>
          <p:cNvPr id="3" name="Espace réservé du contenu 2"/>
          <p:cNvSpPr>
            <a:spLocks noGrp="1"/>
          </p:cNvSpPr>
          <p:nvPr>
            <p:ph idx="1"/>
          </p:nvPr>
        </p:nvSpPr>
        <p:spPr/>
        <p:txBody>
          <a:bodyPr/>
          <a:lstStyle/>
          <a:p>
            <a:r>
              <a:rPr lang="fr-FR" dirty="0" smtClean="0"/>
              <a:t>FOP</a:t>
            </a:r>
          </a:p>
          <a:p>
            <a:r>
              <a:rPr lang="fr-FR" dirty="0" smtClean="0"/>
              <a:t>Hypertension artérielle</a:t>
            </a:r>
          </a:p>
          <a:p>
            <a:r>
              <a:rPr lang="fr-FR" dirty="0" smtClean="0"/>
              <a:t>Pathologies coronariennes</a:t>
            </a:r>
          </a:p>
          <a:p>
            <a:r>
              <a:rPr lang="fr-FR" dirty="0" smtClean="0"/>
              <a:t>Les troubles du rythme </a:t>
            </a:r>
          </a:p>
          <a:p>
            <a:r>
              <a:rPr lang="fr-FR" dirty="0" smtClean="0"/>
              <a:t>Les troubles de la conduction</a:t>
            </a:r>
          </a:p>
          <a:p>
            <a:r>
              <a:rPr lang="fr-FR" dirty="0" smtClean="0"/>
              <a:t>(</a:t>
            </a:r>
            <a:r>
              <a:rPr lang="fr-FR" smtClean="0"/>
              <a:t>L’insuffisance cardiaque)</a:t>
            </a:r>
            <a:r>
              <a:rPr lang="fr-FR" smtClean="0">
                <a:sym typeface="Wingdings"/>
              </a:rPr>
              <a:t> (OPI)</a:t>
            </a:r>
            <a:endParaRPr lang="fr-FR" dirty="0" smtClean="0"/>
          </a:p>
          <a:p>
            <a:pPr marL="0" indent="0">
              <a:buNone/>
            </a:pPr>
            <a:endParaRPr lang="fr-FR" dirty="0"/>
          </a:p>
        </p:txBody>
      </p:sp>
    </p:spTree>
    <p:extLst>
      <p:ext uri="{BB962C8B-B14F-4D97-AF65-F5344CB8AC3E}">
        <p14:creationId xmlns:p14="http://schemas.microsoft.com/office/powerpoint/2010/main" val="17595445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FOP</a:t>
            </a:r>
            <a:endParaRPr lang="fr-FR" dirty="0"/>
          </a:p>
        </p:txBody>
      </p:sp>
      <p:sp>
        <p:nvSpPr>
          <p:cNvPr id="3" name="Espace réservé du contenu 2"/>
          <p:cNvSpPr>
            <a:spLocks noGrp="1"/>
          </p:cNvSpPr>
          <p:nvPr>
            <p:ph idx="1"/>
          </p:nvPr>
        </p:nvSpPr>
        <p:spPr/>
        <p:txBody>
          <a:bodyPr/>
          <a:lstStyle/>
          <a:p>
            <a:r>
              <a:rPr lang="fr-FR" dirty="0" smtClean="0"/>
              <a:t>N’a pas d’impact sur la désaturation</a:t>
            </a:r>
          </a:p>
          <a:p>
            <a:r>
              <a:rPr lang="fr-FR" dirty="0" smtClean="0"/>
              <a:t>Impact majeur sur la survenue des accidents de désaturation artériels (cérébraux et </a:t>
            </a:r>
            <a:r>
              <a:rPr lang="fr-FR" dirty="0" err="1" smtClean="0"/>
              <a:t>chochléo</a:t>
            </a:r>
            <a:r>
              <a:rPr lang="fr-FR" dirty="0" smtClean="0"/>
              <a:t>-vestibulaires)</a:t>
            </a:r>
          </a:p>
          <a:p>
            <a:r>
              <a:rPr lang="fr-FR" u="sng" dirty="0" smtClean="0"/>
              <a:t>Mécanismes</a:t>
            </a:r>
            <a:r>
              <a:rPr lang="fr-FR" dirty="0" smtClean="0"/>
              <a:t>: libération de l’N2 par les tissus à la remonté avec augmentation de la viscosité du sang =&gt; augmentation de la pression veineuse et dans l’OD =&gt; ouverture du FOP =&gt; passage d’N2 coté artériel =&gt; ADD cérébral ou/et vestibulaire </a:t>
            </a:r>
          </a:p>
          <a:p>
            <a:r>
              <a:rPr lang="fr-FR" dirty="0" smtClean="0"/>
              <a:t>30% des plongeurs en ont un </a:t>
            </a:r>
          </a:p>
          <a:p>
            <a:pPr marL="0" indent="0">
              <a:buNone/>
            </a:pPr>
            <a:r>
              <a:rPr lang="fr-FR" dirty="0"/>
              <a:t>	</a:t>
            </a:r>
          </a:p>
        </p:txBody>
      </p:sp>
    </p:spTree>
    <p:extLst>
      <p:ext uri="{BB962C8B-B14F-4D97-AF65-F5344CB8AC3E}">
        <p14:creationId xmlns:p14="http://schemas.microsoft.com/office/powerpoint/2010/main" val="5376980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L’HTA</a:t>
            </a:r>
            <a:endParaRPr lang="fr-FR" dirty="0"/>
          </a:p>
        </p:txBody>
      </p:sp>
      <p:sp>
        <p:nvSpPr>
          <p:cNvPr id="3" name="Espace réservé du contenu 2"/>
          <p:cNvSpPr>
            <a:spLocks noGrp="1"/>
          </p:cNvSpPr>
          <p:nvPr>
            <p:ph idx="1"/>
          </p:nvPr>
        </p:nvSpPr>
        <p:spPr/>
        <p:txBody>
          <a:bodyPr/>
          <a:lstStyle/>
          <a:p>
            <a:r>
              <a:rPr lang="fr-FR" dirty="0" smtClean="0"/>
              <a:t>Equilibrée par un traitement compatible avec la plongée</a:t>
            </a:r>
          </a:p>
          <a:p>
            <a:pPr marL="0" indent="0">
              <a:buNone/>
            </a:pPr>
            <a:r>
              <a:rPr lang="fr-FR" dirty="0"/>
              <a:t>	</a:t>
            </a:r>
            <a:r>
              <a:rPr lang="fr-FR" dirty="0" smtClean="0"/>
              <a:t>=&gt; peu ou pas d’impact</a:t>
            </a:r>
          </a:p>
          <a:p>
            <a:r>
              <a:rPr lang="fr-FR" dirty="0" smtClean="0"/>
              <a:t>HTA méconnue, mal ou pas équilibrée danger majeur</a:t>
            </a:r>
          </a:p>
          <a:p>
            <a:pPr lvl="1">
              <a:buFont typeface="Symbol" charset="0"/>
              <a:buChar char=""/>
            </a:pPr>
            <a:r>
              <a:rPr lang="fr-FR" dirty="0"/>
              <a:t>Risques AVC</a:t>
            </a:r>
          </a:p>
          <a:p>
            <a:pPr lvl="1">
              <a:buFont typeface="Symbol" charset="0"/>
              <a:buChar char=""/>
            </a:pPr>
            <a:r>
              <a:rPr lang="fr-FR" dirty="0"/>
              <a:t>Risques de lésion cardiaques</a:t>
            </a:r>
          </a:p>
          <a:p>
            <a:pPr lvl="1">
              <a:buFont typeface="Symbol" charset="0"/>
              <a:buChar char=""/>
            </a:pPr>
            <a:r>
              <a:rPr lang="fr-FR" dirty="0"/>
              <a:t>Risques de lésions </a:t>
            </a:r>
            <a:r>
              <a:rPr lang="fr-FR" dirty="0" smtClean="0"/>
              <a:t>rénales</a:t>
            </a:r>
          </a:p>
          <a:p>
            <a:pPr lvl="1">
              <a:buFont typeface="Symbol" charset="0"/>
              <a:buChar char=""/>
            </a:pPr>
            <a:r>
              <a:rPr lang="fr-FR" dirty="0" smtClean="0"/>
              <a:t>Rôle dans l’</a:t>
            </a:r>
            <a:r>
              <a:rPr lang="fr-FR" dirty="0" err="1" smtClean="0"/>
              <a:t>oedème</a:t>
            </a:r>
            <a:r>
              <a:rPr lang="fr-FR" dirty="0" smtClean="0"/>
              <a:t> pulmonaire d’immersion</a:t>
            </a:r>
          </a:p>
          <a:p>
            <a:r>
              <a:rPr lang="fr-FR" dirty="0" smtClean="0"/>
              <a:t>L’HTA est la pathologie qui est a la base du plus grand nombre d’accident autour de la plongée</a:t>
            </a:r>
          </a:p>
          <a:p>
            <a:pPr marL="342900" lvl="1" indent="0">
              <a:buNone/>
            </a:pPr>
            <a:r>
              <a:rPr lang="fr-FR" dirty="0" smtClean="0"/>
              <a:t> </a:t>
            </a:r>
            <a:endParaRPr lang="fr-FR" dirty="0"/>
          </a:p>
        </p:txBody>
      </p:sp>
    </p:spTree>
    <p:extLst>
      <p:ext uri="{BB962C8B-B14F-4D97-AF65-F5344CB8AC3E}">
        <p14:creationId xmlns:p14="http://schemas.microsoft.com/office/powerpoint/2010/main" val="4030956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maladie coronariennes</a:t>
            </a:r>
            <a:endParaRPr lang="fr-FR" dirty="0"/>
          </a:p>
        </p:txBody>
      </p:sp>
      <p:sp>
        <p:nvSpPr>
          <p:cNvPr id="3" name="Espace réservé du contenu 2"/>
          <p:cNvSpPr>
            <a:spLocks noGrp="1"/>
          </p:cNvSpPr>
          <p:nvPr>
            <p:ph idx="1"/>
          </p:nvPr>
        </p:nvSpPr>
        <p:spPr/>
        <p:txBody>
          <a:bodyPr/>
          <a:lstStyle/>
          <a:p>
            <a:r>
              <a:rPr lang="fr-FR" dirty="0" smtClean="0"/>
              <a:t>Entraine une altération de la mécanique cardiaque</a:t>
            </a:r>
          </a:p>
          <a:p>
            <a:r>
              <a:rPr lang="fr-FR" dirty="0" smtClean="0"/>
              <a:t>Différence entre coronaropathie et antécédent d’infarctus  </a:t>
            </a:r>
          </a:p>
          <a:p>
            <a:r>
              <a:rPr lang="fr-FR" dirty="0" smtClean="0"/>
              <a:t>Risques de troubles du rythme ou de la conduction</a:t>
            </a:r>
          </a:p>
          <a:p>
            <a:r>
              <a:rPr lang="fr-FR" dirty="0" smtClean="0"/>
              <a:t>Etape ultime =&gt; infarctus du myocarde</a:t>
            </a:r>
            <a:endParaRPr lang="fr-FR" dirty="0"/>
          </a:p>
        </p:txBody>
      </p:sp>
    </p:spTree>
    <p:extLst>
      <p:ext uri="{BB962C8B-B14F-4D97-AF65-F5344CB8AC3E}">
        <p14:creationId xmlns:p14="http://schemas.microsoft.com/office/powerpoint/2010/main" val="40203218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troubles du rythme</a:t>
            </a:r>
            <a:endParaRPr lang="fr-FR" dirty="0"/>
          </a:p>
        </p:txBody>
      </p:sp>
      <p:sp>
        <p:nvSpPr>
          <p:cNvPr id="3" name="Espace réservé du contenu 2"/>
          <p:cNvSpPr>
            <a:spLocks noGrp="1"/>
          </p:cNvSpPr>
          <p:nvPr>
            <p:ph idx="1"/>
          </p:nvPr>
        </p:nvSpPr>
        <p:spPr/>
        <p:txBody>
          <a:bodyPr/>
          <a:lstStyle/>
          <a:p>
            <a:r>
              <a:rPr lang="fr-FR" dirty="0" smtClean="0"/>
              <a:t>Bien traité par des médicaments compatibles peu de problèmes</a:t>
            </a:r>
          </a:p>
          <a:p>
            <a:r>
              <a:rPr lang="fr-FR" dirty="0" smtClean="0"/>
              <a:t>Non traité c’est une cotre indication de la plongée</a:t>
            </a:r>
            <a:endParaRPr lang="fr-FR" dirty="0"/>
          </a:p>
        </p:txBody>
      </p:sp>
    </p:spTree>
    <p:extLst>
      <p:ext uri="{BB962C8B-B14F-4D97-AF65-F5344CB8AC3E}">
        <p14:creationId xmlns:p14="http://schemas.microsoft.com/office/powerpoint/2010/main" val="6211231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troubles de la conduction</a:t>
            </a:r>
            <a:endParaRPr lang="fr-FR" dirty="0"/>
          </a:p>
        </p:txBody>
      </p:sp>
      <p:sp>
        <p:nvSpPr>
          <p:cNvPr id="3" name="Espace réservé du contenu 2"/>
          <p:cNvSpPr>
            <a:spLocks noGrp="1"/>
          </p:cNvSpPr>
          <p:nvPr>
            <p:ph idx="1"/>
          </p:nvPr>
        </p:nvSpPr>
        <p:spPr/>
        <p:txBody>
          <a:bodyPr/>
          <a:lstStyle/>
          <a:p>
            <a:r>
              <a:rPr lang="fr-FR" dirty="0" smtClean="0"/>
              <a:t>Toujours a évaluer et bien connaître l’origine </a:t>
            </a:r>
            <a:endParaRPr lang="fr-FR" dirty="0"/>
          </a:p>
        </p:txBody>
      </p:sp>
    </p:spTree>
    <p:extLst>
      <p:ext uri="{BB962C8B-B14F-4D97-AF65-F5344CB8AC3E}">
        <p14:creationId xmlns:p14="http://schemas.microsoft.com/office/powerpoint/2010/main" val="50085875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sécuriser les plongée </a:t>
            </a:r>
            <a:endParaRPr lang="fr-FR" dirty="0"/>
          </a:p>
        </p:txBody>
      </p:sp>
      <p:sp>
        <p:nvSpPr>
          <p:cNvPr id="3" name="Espace réservé du contenu 2"/>
          <p:cNvSpPr>
            <a:spLocks noGrp="1"/>
          </p:cNvSpPr>
          <p:nvPr>
            <p:ph idx="1"/>
          </p:nvPr>
        </p:nvSpPr>
        <p:spPr/>
        <p:txBody>
          <a:bodyPr/>
          <a:lstStyle/>
          <a:p>
            <a:r>
              <a:rPr lang="fr-FR" dirty="0" smtClean="0"/>
              <a:t>FOP</a:t>
            </a:r>
          </a:p>
          <a:p>
            <a:r>
              <a:rPr lang="fr-FR" dirty="0" smtClean="0"/>
              <a:t>HTA</a:t>
            </a:r>
          </a:p>
          <a:p>
            <a:r>
              <a:rPr lang="fr-FR" dirty="0" smtClean="0"/>
              <a:t>Les coronariens</a:t>
            </a:r>
          </a:p>
          <a:p>
            <a:r>
              <a:rPr lang="fr-FR" dirty="0" smtClean="0"/>
              <a:t>Les médicaments qui traitent les troubles du rythme et de conduction</a:t>
            </a:r>
            <a:endParaRPr lang="fr-FR" dirty="0"/>
          </a:p>
        </p:txBody>
      </p:sp>
    </p:spTree>
    <p:extLst>
      <p:ext uri="{BB962C8B-B14F-4D97-AF65-F5344CB8AC3E}">
        <p14:creationId xmlns:p14="http://schemas.microsoft.com/office/powerpoint/2010/main" val="33173554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B2B0BBC-117B-4BAE-9078-4A3A2C3F8ADA}"/>
              </a:ext>
            </a:extLst>
          </p:cNvPr>
          <p:cNvSpPr>
            <a:spLocks noGrp="1"/>
          </p:cNvSpPr>
          <p:nvPr>
            <p:ph type="title"/>
          </p:nvPr>
        </p:nvSpPr>
        <p:spPr/>
        <p:txBody>
          <a:bodyPr/>
          <a:lstStyle/>
          <a:p>
            <a:r>
              <a:rPr lang="fr-FR" dirty="0" smtClean="0"/>
              <a:t>PREAMBULE</a:t>
            </a:r>
            <a:endParaRPr lang="fr-FR" dirty="0"/>
          </a:p>
        </p:txBody>
      </p:sp>
      <p:sp>
        <p:nvSpPr>
          <p:cNvPr id="3" name="Espace réservé du contenu 2">
            <a:extLst>
              <a:ext uri="{FF2B5EF4-FFF2-40B4-BE49-F238E27FC236}">
                <a16:creationId xmlns:a16="http://schemas.microsoft.com/office/drawing/2014/main" xmlns="" id="{9BCD370F-2DCE-4EF4-A65C-1B31312A1CE0}"/>
              </a:ext>
            </a:extLst>
          </p:cNvPr>
          <p:cNvSpPr>
            <a:spLocks noGrp="1"/>
          </p:cNvSpPr>
          <p:nvPr>
            <p:ph idx="1"/>
          </p:nvPr>
        </p:nvSpPr>
        <p:spPr/>
        <p:txBody>
          <a:bodyPr/>
          <a:lstStyle/>
          <a:p>
            <a:r>
              <a:rPr lang="fr-FR" dirty="0" smtClean="0"/>
              <a:t>Rapide rappel anatomique</a:t>
            </a:r>
          </a:p>
          <a:p>
            <a:r>
              <a:rPr lang="fr-FR" dirty="0" smtClean="0"/>
              <a:t>Rapide rappel physiologique</a:t>
            </a:r>
          </a:p>
          <a:p>
            <a:r>
              <a:rPr lang="fr-FR" dirty="0" smtClean="0"/>
              <a:t>Les conséquences de la plongée sur le cœur et les vaisseaux</a:t>
            </a:r>
          </a:p>
          <a:p>
            <a:r>
              <a:rPr lang="fr-FR" dirty="0" smtClean="0"/>
              <a:t>Pathologies cardiaques courantes</a:t>
            </a:r>
          </a:p>
          <a:p>
            <a:r>
              <a:rPr lang="fr-FR" dirty="0" smtClean="0"/>
              <a:t>Comment faire plonger cette catégorie de plongeur</a:t>
            </a:r>
          </a:p>
          <a:p>
            <a:r>
              <a:rPr lang="fr-FR" dirty="0" smtClean="0"/>
              <a:t>Discussion </a:t>
            </a:r>
          </a:p>
          <a:p>
            <a:endParaRPr lang="fr-FR" dirty="0"/>
          </a:p>
        </p:txBody>
      </p:sp>
    </p:spTree>
    <p:extLst>
      <p:ext uri="{BB962C8B-B14F-4D97-AF65-F5344CB8AC3E}">
        <p14:creationId xmlns:p14="http://schemas.microsoft.com/office/powerpoint/2010/main" val="293084575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FOP</a:t>
            </a:r>
            <a:endParaRPr lang="fr-FR" dirty="0"/>
          </a:p>
        </p:txBody>
      </p:sp>
      <p:sp>
        <p:nvSpPr>
          <p:cNvPr id="3" name="Espace réservé du contenu 2"/>
          <p:cNvSpPr>
            <a:spLocks noGrp="1"/>
          </p:cNvSpPr>
          <p:nvPr>
            <p:ph idx="1"/>
          </p:nvPr>
        </p:nvSpPr>
        <p:spPr/>
        <p:txBody>
          <a:bodyPr/>
          <a:lstStyle/>
          <a:p>
            <a:r>
              <a:rPr lang="fr-FR" dirty="0" smtClean="0"/>
              <a:t>Diminuer au maximum la saturation/désaturation</a:t>
            </a:r>
          </a:p>
          <a:p>
            <a:pPr lvl="1"/>
            <a:r>
              <a:rPr lang="fr-FR" dirty="0" smtClean="0"/>
              <a:t>1 plongée par jour</a:t>
            </a:r>
          </a:p>
          <a:p>
            <a:pPr lvl="1"/>
            <a:r>
              <a:rPr lang="fr-FR" dirty="0" smtClean="0"/>
              <a:t>Privilégier les plongée Nitrox</a:t>
            </a:r>
          </a:p>
          <a:p>
            <a:pPr lvl="1"/>
            <a:r>
              <a:rPr lang="fr-FR" dirty="0" smtClean="0"/>
              <a:t>Rester dans le courbe sans palier (bannir le mot « sécurité »)</a:t>
            </a:r>
          </a:p>
          <a:p>
            <a:pPr lvl="1"/>
            <a:r>
              <a:rPr lang="fr-FR" dirty="0" smtClean="0"/>
              <a:t>Dans l’apprentissage limiter les « yoyo » Attention aux V de remonté</a:t>
            </a:r>
          </a:p>
          <a:p>
            <a:pPr lvl="1"/>
            <a:r>
              <a:rPr lang="fr-FR" dirty="0" smtClean="0"/>
              <a:t>N2 oui ou non (adapter la formation)</a:t>
            </a:r>
          </a:p>
          <a:p>
            <a:pPr lvl="1"/>
            <a:r>
              <a:rPr lang="fr-FR" dirty="0" smtClean="0"/>
              <a:t>N3 et au dessus NON (si diagnostic a ce stade retour au 3 premiers)</a:t>
            </a:r>
          </a:p>
          <a:p>
            <a:pPr marL="0" indent="0">
              <a:buNone/>
            </a:pPr>
            <a:endParaRPr lang="fr-FR" dirty="0"/>
          </a:p>
        </p:txBody>
      </p:sp>
    </p:spTree>
    <p:extLst>
      <p:ext uri="{BB962C8B-B14F-4D97-AF65-F5344CB8AC3E}">
        <p14:creationId xmlns:p14="http://schemas.microsoft.com/office/powerpoint/2010/main" val="4204332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L’HTA</a:t>
            </a:r>
            <a:endParaRPr lang="fr-FR" dirty="0"/>
          </a:p>
        </p:txBody>
      </p:sp>
      <p:sp>
        <p:nvSpPr>
          <p:cNvPr id="3" name="Espace réservé du contenu 2"/>
          <p:cNvSpPr>
            <a:spLocks noGrp="1"/>
          </p:cNvSpPr>
          <p:nvPr>
            <p:ph idx="1"/>
          </p:nvPr>
        </p:nvSpPr>
        <p:spPr/>
        <p:txBody>
          <a:bodyPr/>
          <a:lstStyle/>
          <a:p>
            <a:r>
              <a:rPr lang="fr-FR" dirty="0" smtClean="0"/>
              <a:t>HTA stabilisée sous traitement anti HTA = plongeur normal</a:t>
            </a:r>
          </a:p>
          <a:p>
            <a:r>
              <a:rPr lang="fr-FR" dirty="0" smtClean="0"/>
              <a:t>HTA mal connue ou méconnue</a:t>
            </a:r>
          </a:p>
          <a:p>
            <a:pPr lvl="1"/>
            <a:r>
              <a:rPr lang="fr-FR" dirty="0" smtClean="0"/>
              <a:t>Limiter les efforts en plongée</a:t>
            </a:r>
          </a:p>
          <a:p>
            <a:pPr lvl="1"/>
            <a:r>
              <a:rPr lang="fr-FR" dirty="0" smtClean="0"/>
              <a:t>Le Nitrox peut être néfaste</a:t>
            </a:r>
          </a:p>
          <a:p>
            <a:pPr lvl="1"/>
            <a:r>
              <a:rPr lang="fr-FR" dirty="0" smtClean="0"/>
              <a:t>ATTENTION</a:t>
            </a:r>
          </a:p>
          <a:p>
            <a:pPr lvl="2"/>
            <a:r>
              <a:rPr lang="fr-FR" dirty="0" smtClean="0"/>
              <a:t>Aux efforts en plongée et en surface (capelé)</a:t>
            </a:r>
          </a:p>
          <a:p>
            <a:pPr lvl="2"/>
            <a:r>
              <a:rPr lang="fr-FR" dirty="0" smtClean="0"/>
              <a:t>Remonté sur le bateau</a:t>
            </a:r>
          </a:p>
          <a:p>
            <a:pPr lvl="2"/>
            <a:r>
              <a:rPr lang="fr-FR" dirty="0" smtClean="0"/>
              <a:t>Après la plongée réhydratation correcte repos ….</a:t>
            </a:r>
          </a:p>
          <a:p>
            <a:pPr lvl="1"/>
            <a:endParaRPr lang="fr-FR" dirty="0"/>
          </a:p>
        </p:txBody>
      </p:sp>
    </p:spTree>
    <p:extLst>
      <p:ext uri="{BB962C8B-B14F-4D97-AF65-F5344CB8AC3E}">
        <p14:creationId xmlns:p14="http://schemas.microsoft.com/office/powerpoint/2010/main" val="3105959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problèmes coronarien</a:t>
            </a:r>
            <a:endParaRPr lang="fr-FR" dirty="0"/>
          </a:p>
        </p:txBody>
      </p:sp>
      <p:sp>
        <p:nvSpPr>
          <p:cNvPr id="3" name="Espace réservé du contenu 2"/>
          <p:cNvSpPr>
            <a:spLocks noGrp="1"/>
          </p:cNvSpPr>
          <p:nvPr>
            <p:ph idx="1"/>
          </p:nvPr>
        </p:nvSpPr>
        <p:spPr/>
        <p:txBody>
          <a:bodyPr/>
          <a:lstStyle/>
          <a:p>
            <a:r>
              <a:rPr lang="fr-FR" dirty="0" smtClean="0"/>
              <a:t>Ces problèmes doivent toujours être évaluer par un spécialiste</a:t>
            </a:r>
          </a:p>
          <a:p>
            <a:r>
              <a:rPr lang="fr-FR" dirty="0" smtClean="0"/>
              <a:t>En plongée</a:t>
            </a:r>
          </a:p>
          <a:p>
            <a:pPr lvl="1"/>
            <a:r>
              <a:rPr lang="fr-FR" dirty="0" smtClean="0"/>
              <a:t>Eviter les efforts</a:t>
            </a:r>
          </a:p>
          <a:p>
            <a:pPr lvl="1"/>
            <a:r>
              <a:rPr lang="fr-FR" dirty="0" smtClean="0"/>
              <a:t>Rester dans la courbe sans palier</a:t>
            </a:r>
          </a:p>
          <a:p>
            <a:pPr lvl="1"/>
            <a:r>
              <a:rPr lang="fr-FR" dirty="0" smtClean="0"/>
              <a:t>Plongée Nitrox à évaluer (dépendant de la pathologie initiale)</a:t>
            </a:r>
          </a:p>
          <a:p>
            <a:pPr lvl="1"/>
            <a:r>
              <a:rPr lang="fr-FR" dirty="0" smtClean="0"/>
              <a:t>Réhydratation correcte après la plongée</a:t>
            </a:r>
          </a:p>
          <a:p>
            <a:pPr lvl="1"/>
            <a:r>
              <a:rPr lang="fr-FR" dirty="0" smtClean="0"/>
              <a:t>1 seule plongée par jour</a:t>
            </a:r>
            <a:endParaRPr lang="fr-FR" dirty="0"/>
          </a:p>
        </p:txBody>
      </p:sp>
    </p:spTree>
    <p:extLst>
      <p:ext uri="{BB962C8B-B14F-4D97-AF65-F5344CB8AC3E}">
        <p14:creationId xmlns:p14="http://schemas.microsoft.com/office/powerpoint/2010/main" val="4036128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médicaments a évaluer</a:t>
            </a:r>
            <a:endParaRPr lang="fr-FR" dirty="0"/>
          </a:p>
        </p:txBody>
      </p:sp>
      <p:sp>
        <p:nvSpPr>
          <p:cNvPr id="3" name="Espace réservé du contenu 2"/>
          <p:cNvSpPr>
            <a:spLocks noGrp="1"/>
          </p:cNvSpPr>
          <p:nvPr>
            <p:ph idx="1"/>
          </p:nvPr>
        </p:nvSpPr>
        <p:spPr/>
        <p:txBody>
          <a:bodyPr/>
          <a:lstStyle/>
          <a:p>
            <a:r>
              <a:rPr lang="fr-FR" dirty="0" smtClean="0"/>
              <a:t>Les beta bloquants: (</a:t>
            </a:r>
            <a:r>
              <a:rPr lang="fr-FR" dirty="0" err="1" smtClean="0"/>
              <a:t>bisoprolol</a:t>
            </a:r>
            <a:r>
              <a:rPr lang="fr-FR" dirty="0" smtClean="0"/>
              <a:t> = </a:t>
            </a:r>
            <a:r>
              <a:rPr lang="fr-FR" dirty="0" err="1" smtClean="0"/>
              <a:t>Cardensiel</a:t>
            </a:r>
            <a:r>
              <a:rPr lang="fr-FR" dirty="0" smtClean="0"/>
              <a:t>)</a:t>
            </a:r>
          </a:p>
          <a:p>
            <a:r>
              <a:rPr lang="fr-FR" dirty="0" smtClean="0"/>
              <a:t>Les anticalciques:</a:t>
            </a:r>
          </a:p>
          <a:p>
            <a:r>
              <a:rPr lang="fr-FR" dirty="0" smtClean="0"/>
              <a:t>Le dérivés nitrés:</a:t>
            </a:r>
          </a:p>
          <a:p>
            <a:r>
              <a:rPr lang="fr-FR" dirty="0" smtClean="0"/>
              <a:t>Les cardiotoniques:</a:t>
            </a:r>
          </a:p>
          <a:p>
            <a:r>
              <a:rPr lang="fr-FR" dirty="0" smtClean="0"/>
              <a:t>Les anticoagulants</a:t>
            </a:r>
            <a:r>
              <a:rPr lang="fr-FR" dirty="0" smtClean="0">
                <a:sym typeface="Wingdings"/>
              </a:rPr>
              <a:t>: (AVK = </a:t>
            </a:r>
            <a:r>
              <a:rPr lang="fr-FR" dirty="0" err="1" smtClean="0">
                <a:sym typeface="Wingdings"/>
              </a:rPr>
              <a:t>Sintron</a:t>
            </a:r>
            <a:r>
              <a:rPr lang="fr-FR" dirty="0" smtClean="0">
                <a:sym typeface="Wingdings"/>
              </a:rPr>
              <a:t>) </a:t>
            </a:r>
            <a:r>
              <a:rPr lang="fr-FR" dirty="0" smtClean="0"/>
              <a:t> </a:t>
            </a:r>
          </a:p>
          <a:p>
            <a:r>
              <a:rPr lang="fr-FR" dirty="0" smtClean="0"/>
              <a:t>L’aspirine:  </a:t>
            </a:r>
            <a:endParaRPr lang="fr-FR" dirty="0"/>
          </a:p>
        </p:txBody>
      </p:sp>
    </p:spTree>
    <p:extLst>
      <p:ext uri="{BB962C8B-B14F-4D97-AF65-F5344CB8AC3E}">
        <p14:creationId xmlns:p14="http://schemas.microsoft.com/office/powerpoint/2010/main" val="233666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3" name="Espace réservé du contenu 2"/>
          <p:cNvSpPr>
            <a:spLocks noGrp="1"/>
          </p:cNvSpPr>
          <p:nvPr>
            <p:ph idx="1"/>
          </p:nvPr>
        </p:nvSpPr>
        <p:spPr/>
        <p:txBody>
          <a:bodyPr/>
          <a:lstStyle/>
          <a:p>
            <a:r>
              <a:rPr lang="fr-FR" dirty="0" smtClean="0"/>
              <a:t>Tout le monde peut plonger ou continuer a plongé à condition que l’évaluation soit bien menée et que ses conclusions soient compris de tous.</a:t>
            </a:r>
          </a:p>
          <a:p>
            <a:r>
              <a:rPr lang="fr-FR" dirty="0" smtClean="0"/>
              <a:t>Le rôle du médecin est d’évaluer, d’expliquer et de limiter si utile.</a:t>
            </a:r>
          </a:p>
          <a:p>
            <a:r>
              <a:rPr lang="fr-FR" dirty="0" smtClean="0"/>
              <a:t>Le rôle du moniteur est de comprendre la limitation de l’appliquer quand elle existe et dans tous les cas de limiter les efforts et d’adapter la plongée aux circonstances</a:t>
            </a:r>
            <a:endParaRPr lang="fr-FR" dirty="0"/>
          </a:p>
        </p:txBody>
      </p:sp>
    </p:spTree>
    <p:extLst>
      <p:ext uri="{BB962C8B-B14F-4D97-AF65-F5344CB8AC3E}">
        <p14:creationId xmlns:p14="http://schemas.microsoft.com/office/powerpoint/2010/main" val="345201048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 médecin pour quel plongeur</a:t>
            </a:r>
            <a:endParaRPr lang="fr-FR" dirty="0"/>
          </a:p>
        </p:txBody>
      </p:sp>
      <p:sp>
        <p:nvSpPr>
          <p:cNvPr id="3" name="Espace réservé du contenu 2"/>
          <p:cNvSpPr>
            <a:spLocks noGrp="1"/>
          </p:cNvSpPr>
          <p:nvPr>
            <p:ph idx="1"/>
          </p:nvPr>
        </p:nvSpPr>
        <p:spPr/>
        <p:txBody>
          <a:bodyPr/>
          <a:lstStyle/>
          <a:p>
            <a:r>
              <a:rPr lang="fr-FR" dirty="0" smtClean="0"/>
              <a:t>Tous les médecins titulaire d’un doctorat en médecine sont aptes a signer un CACI.</a:t>
            </a:r>
          </a:p>
          <a:p>
            <a:r>
              <a:rPr lang="fr-FR" dirty="0" smtClean="0"/>
              <a:t>Souvent le médecin traitant est celui qui connaît le mieux son patient (médecin généraliste).</a:t>
            </a:r>
          </a:p>
          <a:p>
            <a:r>
              <a:rPr lang="fr-FR" dirty="0" smtClean="0"/>
              <a:t>Souvent les plongeurs présentant des pathologie cardiaques sont suivis par le cardiologue apte à délivrer un CACI.</a:t>
            </a:r>
          </a:p>
          <a:p>
            <a:r>
              <a:rPr lang="fr-FR" dirty="0" smtClean="0"/>
              <a:t>Quel rôle du médecin fédéral ou spécialiste de la plongée.</a:t>
            </a:r>
            <a:endParaRPr lang="fr-FR" dirty="0"/>
          </a:p>
        </p:txBody>
      </p:sp>
    </p:spTree>
    <p:extLst>
      <p:ext uri="{BB962C8B-B14F-4D97-AF65-F5344CB8AC3E}">
        <p14:creationId xmlns:p14="http://schemas.microsoft.com/office/powerpoint/2010/main" val="2152517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DE VOTRE ATTENTION</a:t>
            </a:r>
            <a:endParaRPr lang="fr-FR" dirty="0"/>
          </a:p>
        </p:txBody>
      </p:sp>
      <p:pic>
        <p:nvPicPr>
          <p:cNvPr id="4" name="Espace réservé du contenu 3" descr="IMG_1534.JPG"/>
          <p:cNvPicPr>
            <a:picLocks noGrp="1" noChangeAspect="1"/>
          </p:cNvPicPr>
          <p:nvPr>
            <p:ph idx="1"/>
          </p:nvPr>
        </p:nvPicPr>
        <p:blipFill>
          <a:blip r:embed="rId2">
            <a:extLst>
              <a:ext uri="{28A0092B-C50C-407E-A947-70E740481C1C}">
                <a14:useLocalDpi xmlns:a14="http://schemas.microsoft.com/office/drawing/2010/main" val="0"/>
              </a:ext>
            </a:extLst>
          </a:blip>
          <a:srcRect l="-34244" r="-34244"/>
          <a:stretch>
            <a:fillRect/>
          </a:stretch>
        </p:blipFill>
        <p:spPr>
          <a:xfrm>
            <a:off x="457200" y="1493838"/>
            <a:ext cx="8229600" cy="3100387"/>
          </a:xfrm>
        </p:spPr>
      </p:pic>
    </p:spTree>
    <p:extLst>
      <p:ext uri="{BB962C8B-B14F-4D97-AF65-F5344CB8AC3E}">
        <p14:creationId xmlns:p14="http://schemas.microsoft.com/office/powerpoint/2010/main" val="23901792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 ANATOMIQUE</a:t>
            </a:r>
            <a:endParaRPr lang="fr-FR" dirty="0"/>
          </a:p>
        </p:txBody>
      </p:sp>
      <p:pic>
        <p:nvPicPr>
          <p:cNvPr id="4" name="Espace réservé du contenu 3"/>
          <p:cNvPicPr>
            <a:picLocks noGrp="1" noChangeAspect="1"/>
          </p:cNvPicPr>
          <p:nvPr>
            <p:ph idx="1"/>
          </p:nvPr>
        </p:nvPicPr>
        <p:blipFill>
          <a:blip r:embed="rId2"/>
          <a:srcRect l="-95598" r="-95598"/>
          <a:stretch>
            <a:fillRect/>
          </a:stretch>
        </p:blipFill>
        <p:spPr/>
      </p:pic>
    </p:spTree>
    <p:extLst>
      <p:ext uri="{BB962C8B-B14F-4D97-AF65-F5344CB8AC3E}">
        <p14:creationId xmlns:p14="http://schemas.microsoft.com/office/powerpoint/2010/main" val="62603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 ANATOMIQUE</a:t>
            </a:r>
            <a:endParaRPr lang="fr-FR" dirty="0"/>
          </a:p>
        </p:txBody>
      </p:sp>
      <p:pic>
        <p:nvPicPr>
          <p:cNvPr id="4" name="Espace réservé du contenu 3"/>
          <p:cNvPicPr>
            <a:picLocks noGrp="1" noChangeAspect="1"/>
          </p:cNvPicPr>
          <p:nvPr>
            <p:ph idx="1"/>
          </p:nvPr>
        </p:nvPicPr>
        <p:blipFill>
          <a:blip r:embed="rId2"/>
          <a:srcRect l="-48316" r="-48316"/>
          <a:stretch>
            <a:fillRect/>
          </a:stretch>
        </p:blipFill>
        <p:spPr/>
      </p:pic>
    </p:spTree>
    <p:extLst>
      <p:ext uri="{BB962C8B-B14F-4D97-AF65-F5344CB8AC3E}">
        <p14:creationId xmlns:p14="http://schemas.microsoft.com/office/powerpoint/2010/main" val="9439152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RAPPEL PHYSIOLOGIQUE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31921744"/>
              </p:ext>
            </p:extLst>
          </p:nvPr>
        </p:nvGraphicFramePr>
        <p:xfrm>
          <a:off x="457200" y="1262418"/>
          <a:ext cx="8229600" cy="3332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77888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Conséquences de la plongée</a:t>
            </a:r>
            <a:endParaRPr lang="fr-FR" dirty="0"/>
          </a:p>
        </p:txBody>
      </p:sp>
      <p:sp>
        <p:nvSpPr>
          <p:cNvPr id="3" name="Espace réservé du contenu 2"/>
          <p:cNvSpPr>
            <a:spLocks noGrp="1"/>
          </p:cNvSpPr>
          <p:nvPr>
            <p:ph idx="1"/>
          </p:nvPr>
        </p:nvSpPr>
        <p:spPr>
          <a:xfrm>
            <a:off x="457200" y="1262418"/>
            <a:ext cx="8229600" cy="3332205"/>
          </a:xfrm>
        </p:spPr>
        <p:txBody>
          <a:bodyPr/>
          <a:lstStyle/>
          <a:p>
            <a:r>
              <a:rPr lang="fr-FR" dirty="0" smtClean="0"/>
              <a:t>ROLE DE LA PRESSION</a:t>
            </a:r>
          </a:p>
          <a:p>
            <a:pPr>
              <a:buFont typeface="Wingdings" charset="2"/>
              <a:buChar char="ü"/>
            </a:pPr>
            <a:r>
              <a:rPr lang="fr-FR" dirty="0" smtClean="0"/>
              <a:t>A la descente</a:t>
            </a:r>
          </a:p>
          <a:p>
            <a:pPr>
              <a:buFont typeface="Wingdings" charset="2"/>
              <a:buChar char="ü"/>
            </a:pPr>
            <a:r>
              <a:rPr lang="fr-FR" dirty="0" smtClean="0"/>
              <a:t>A la remontée</a:t>
            </a:r>
          </a:p>
          <a:p>
            <a:r>
              <a:rPr lang="fr-FR" dirty="0" smtClean="0"/>
              <a:t>ROLE DES GAZ</a:t>
            </a:r>
          </a:p>
          <a:p>
            <a:pPr>
              <a:buFont typeface="Wingdings" charset="2"/>
              <a:buChar char="Ø"/>
            </a:pPr>
            <a:r>
              <a:rPr lang="fr-FR" dirty="0" smtClean="0"/>
              <a:t>Le N2</a:t>
            </a:r>
          </a:p>
          <a:p>
            <a:pPr>
              <a:buFont typeface="Wingdings" charset="2"/>
              <a:buChar char="Ø"/>
            </a:pPr>
            <a:r>
              <a:rPr lang="fr-FR" dirty="0" smtClean="0"/>
              <a:t>Le CO2</a:t>
            </a:r>
          </a:p>
          <a:p>
            <a:pPr>
              <a:buFont typeface="Wingdings" charset="2"/>
              <a:buChar char="Ø"/>
            </a:pPr>
            <a:r>
              <a:rPr lang="fr-FR" dirty="0" smtClean="0"/>
              <a:t>L’O2</a:t>
            </a:r>
          </a:p>
          <a:p>
            <a:pPr>
              <a:buFont typeface="Wingdings" charset="2"/>
              <a:buChar char="Ø"/>
            </a:pPr>
            <a:r>
              <a:rPr lang="fr-FR" dirty="0" smtClean="0"/>
              <a:t>Le He</a:t>
            </a:r>
            <a:endParaRPr lang="fr-FR" dirty="0"/>
          </a:p>
        </p:txBody>
      </p:sp>
    </p:spTree>
    <p:extLst>
      <p:ext uri="{BB962C8B-B14F-4D97-AF65-F5344CB8AC3E}">
        <p14:creationId xmlns:p14="http://schemas.microsoft.com/office/powerpoint/2010/main" val="421302344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la pression a la descente</a:t>
            </a:r>
            <a:endParaRPr lang="fr-FR" dirty="0"/>
          </a:p>
        </p:txBody>
      </p:sp>
      <p:sp>
        <p:nvSpPr>
          <p:cNvPr id="3" name="Espace réservé du contenu 2"/>
          <p:cNvSpPr>
            <a:spLocks noGrp="1"/>
          </p:cNvSpPr>
          <p:nvPr>
            <p:ph idx="1"/>
          </p:nvPr>
        </p:nvSpPr>
        <p:spPr/>
        <p:txBody>
          <a:bodyPr/>
          <a:lstStyle/>
          <a:p>
            <a:r>
              <a:rPr lang="fr-FR" dirty="0" smtClean="0"/>
              <a:t>La pression=&gt; chasse du sang périphérique vers le centre</a:t>
            </a:r>
          </a:p>
          <a:p>
            <a:pPr marL="0" indent="0">
              <a:buNone/>
            </a:pPr>
            <a:r>
              <a:rPr lang="fr-FR" dirty="0"/>
              <a:t>	</a:t>
            </a:r>
            <a:r>
              <a:rPr lang="fr-FR" dirty="0" smtClean="0"/>
              <a:t>=&gt; Augmentation du volume sanguin vers le cœur</a:t>
            </a:r>
          </a:p>
          <a:p>
            <a:pPr marL="0" indent="0">
              <a:buNone/>
            </a:pPr>
            <a:r>
              <a:rPr lang="fr-FR" dirty="0"/>
              <a:t>	</a:t>
            </a:r>
            <a:r>
              <a:rPr lang="fr-FR" dirty="0" smtClean="0"/>
              <a:t>	=&gt; augmentation du VES =&gt; diminution de la FC (DC= Cte)</a:t>
            </a:r>
          </a:p>
          <a:p>
            <a:pPr marL="0" indent="0">
              <a:buNone/>
            </a:pPr>
            <a:r>
              <a:rPr lang="fr-FR" dirty="0"/>
              <a:t>	</a:t>
            </a:r>
            <a:r>
              <a:rPr lang="fr-FR" dirty="0" smtClean="0"/>
              <a:t>=&gt; libération facteur natriurétique auriculaire =&gt; Diurèse</a:t>
            </a:r>
          </a:p>
          <a:p>
            <a:pPr marL="0" indent="0">
              <a:buNone/>
            </a:pPr>
            <a:r>
              <a:rPr lang="fr-FR" dirty="0"/>
              <a:t>	</a:t>
            </a:r>
            <a:r>
              <a:rPr lang="fr-FR" dirty="0" smtClean="0"/>
              <a:t>=&gt; diminution ADH =&gt; Diurèse =&gt; retour a la normale du DC avec adaptation du contenu au contenant.</a:t>
            </a:r>
          </a:p>
          <a:p>
            <a:r>
              <a:rPr lang="fr-FR" dirty="0" smtClean="0"/>
              <a:t>Impact sur la TA et la compétence de la pompe cardiaque</a:t>
            </a:r>
          </a:p>
          <a:p>
            <a:pPr marL="0" indent="0">
              <a:buNone/>
            </a:pPr>
            <a:r>
              <a:rPr lang="fr-FR" dirty="0" smtClean="0"/>
              <a:t>  </a:t>
            </a:r>
            <a:endParaRPr lang="fr-FR" dirty="0"/>
          </a:p>
        </p:txBody>
      </p:sp>
    </p:spTree>
    <p:extLst>
      <p:ext uri="{BB962C8B-B14F-4D97-AF65-F5344CB8AC3E}">
        <p14:creationId xmlns:p14="http://schemas.microsoft.com/office/powerpoint/2010/main" val="35486025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la pression a la remontée</a:t>
            </a:r>
            <a:endParaRPr lang="fr-FR" dirty="0"/>
          </a:p>
        </p:txBody>
      </p:sp>
      <p:sp>
        <p:nvSpPr>
          <p:cNvPr id="3" name="Espace réservé du contenu 2"/>
          <p:cNvSpPr>
            <a:spLocks noGrp="1"/>
          </p:cNvSpPr>
          <p:nvPr>
            <p:ph idx="1"/>
          </p:nvPr>
        </p:nvSpPr>
        <p:spPr/>
        <p:txBody>
          <a:bodyPr/>
          <a:lstStyle/>
          <a:p>
            <a:r>
              <a:rPr lang="fr-FR" dirty="0" smtClean="0"/>
              <a:t>La chute de la pression =&gt; réouverture du compartiment veineux =&gt; chute du VES =&gt; augmentation de la FC (DC = Cte)</a:t>
            </a:r>
          </a:p>
          <a:p>
            <a:pPr marL="0" indent="0">
              <a:buNone/>
            </a:pPr>
            <a:r>
              <a:rPr lang="fr-FR" dirty="0"/>
              <a:t>	</a:t>
            </a:r>
            <a:r>
              <a:rPr lang="fr-FR" dirty="0" smtClean="0"/>
              <a:t>=&gt; VasoC pour maintenir relation contenant/contenu</a:t>
            </a:r>
          </a:p>
          <a:p>
            <a:pPr marL="0" indent="0">
              <a:buNone/>
            </a:pPr>
            <a:r>
              <a:rPr lang="fr-FR" dirty="0"/>
              <a:t>	</a:t>
            </a:r>
            <a:r>
              <a:rPr lang="fr-FR" dirty="0" smtClean="0"/>
              <a:t>=&gt; Augmentation des RVP</a:t>
            </a:r>
          </a:p>
          <a:p>
            <a:pPr marL="0" indent="0">
              <a:buNone/>
            </a:pPr>
            <a:r>
              <a:rPr lang="fr-FR" dirty="0"/>
              <a:t>	</a:t>
            </a:r>
            <a:r>
              <a:rPr lang="fr-FR" dirty="0" smtClean="0"/>
              <a:t>=&gt; Augmentation de la viscosité sanguine</a:t>
            </a:r>
          </a:p>
          <a:p>
            <a:r>
              <a:rPr lang="fr-FR" dirty="0" smtClean="0"/>
              <a:t>Impact sur la TA et la pompe cardiaque</a:t>
            </a:r>
          </a:p>
          <a:p>
            <a:pPr marL="0" indent="0">
              <a:buNone/>
            </a:pPr>
            <a:endParaRPr lang="fr-FR" dirty="0" smtClean="0"/>
          </a:p>
          <a:p>
            <a:pPr marL="0" indent="0">
              <a:buNone/>
            </a:pPr>
            <a:r>
              <a:rPr lang="fr-FR" dirty="0"/>
              <a:t>	</a:t>
            </a:r>
          </a:p>
        </p:txBody>
      </p:sp>
    </p:spTree>
    <p:extLst>
      <p:ext uri="{BB962C8B-B14F-4D97-AF65-F5344CB8AC3E}">
        <p14:creationId xmlns:p14="http://schemas.microsoft.com/office/powerpoint/2010/main" val="15587013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l’azote</a:t>
            </a:r>
            <a:endParaRPr lang="fr-FR" dirty="0"/>
          </a:p>
        </p:txBody>
      </p:sp>
      <p:sp>
        <p:nvSpPr>
          <p:cNvPr id="3" name="Espace réservé du contenu 2"/>
          <p:cNvSpPr>
            <a:spLocks noGrp="1"/>
          </p:cNvSpPr>
          <p:nvPr>
            <p:ph idx="1"/>
          </p:nvPr>
        </p:nvSpPr>
        <p:spPr/>
        <p:txBody>
          <a:bodyPr/>
          <a:lstStyle/>
          <a:p>
            <a:r>
              <a:rPr lang="fr-FR" dirty="0" smtClean="0"/>
              <a:t>A la descente </a:t>
            </a:r>
          </a:p>
          <a:p>
            <a:pPr marL="0" indent="0">
              <a:buNone/>
            </a:pPr>
            <a:r>
              <a:rPr lang="fr-FR" dirty="0"/>
              <a:t>	</a:t>
            </a:r>
            <a:r>
              <a:rPr lang="fr-FR" dirty="0" smtClean="0"/>
              <a:t>peu d’impact sur le système cardio-vasculaire</a:t>
            </a:r>
          </a:p>
          <a:p>
            <a:r>
              <a:rPr lang="fr-FR" dirty="0" smtClean="0"/>
              <a:t>A la remontée</a:t>
            </a:r>
          </a:p>
          <a:p>
            <a:pPr marL="342900" lvl="1" indent="0">
              <a:buNone/>
            </a:pPr>
            <a:r>
              <a:rPr lang="fr-FR" dirty="0" smtClean="0"/>
              <a:t>Relargage de l’N2 avec mise en circulation dans le compartiment veineux ce qui entraine une augmentation de la viscosité sanguine et une gêne au retour du sang vers le cœur et les poumons.</a:t>
            </a:r>
          </a:p>
          <a:p>
            <a:pPr marL="342900" lvl="1" indent="0">
              <a:buNone/>
            </a:pPr>
            <a:r>
              <a:rPr lang="fr-FR" dirty="0" smtClean="0"/>
              <a:t>Peu ou pas d’impact sur le compartiment artériel en l’absence de shunt</a:t>
            </a:r>
          </a:p>
          <a:p>
            <a:pPr marL="342900" lvl="1" indent="0">
              <a:buNone/>
            </a:pPr>
            <a:endParaRPr lang="fr-FR" dirty="0"/>
          </a:p>
        </p:txBody>
      </p:sp>
    </p:spTree>
    <p:extLst>
      <p:ext uri="{BB962C8B-B14F-4D97-AF65-F5344CB8AC3E}">
        <p14:creationId xmlns:p14="http://schemas.microsoft.com/office/powerpoint/2010/main" val="36066208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608</TotalTime>
  <Words>821</Words>
  <Application>Microsoft Macintosh PowerPoint</Application>
  <PresentationFormat>Présentation à l'écran (16:9)</PresentationFormat>
  <Paragraphs>162</Paragraphs>
  <Slides>26</Slides>
  <Notes>2</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Présentation PowerPoint</vt:lpstr>
      <vt:lpstr>PREAMBULE</vt:lpstr>
      <vt:lpstr>RAPPEL ANATOMIQUE</vt:lpstr>
      <vt:lpstr>RAPPEL ANATOMIQUE</vt:lpstr>
      <vt:lpstr>RAPPEL PHYSIOLOGIQUE</vt:lpstr>
      <vt:lpstr>Conséquences de la plongée</vt:lpstr>
      <vt:lpstr>Rôle de la pression a la descente</vt:lpstr>
      <vt:lpstr>Rôle de la pression a la remontée</vt:lpstr>
      <vt:lpstr>Rôle de l’azote</vt:lpstr>
      <vt:lpstr>Rôle du CO2</vt:lpstr>
      <vt:lpstr>Rôle de l’oxygène</vt:lpstr>
      <vt:lpstr>Rôle de l’Hélium</vt:lpstr>
      <vt:lpstr>Pathologies cardiaques courantes</vt:lpstr>
      <vt:lpstr>LE FOP</vt:lpstr>
      <vt:lpstr>L’HTA</vt:lpstr>
      <vt:lpstr>Les maladie coronariennes</vt:lpstr>
      <vt:lpstr>Les troubles du rythme</vt:lpstr>
      <vt:lpstr>Les troubles de la conduction</vt:lpstr>
      <vt:lpstr>Comment sécuriser les plongée </vt:lpstr>
      <vt:lpstr>Le FOP</vt:lpstr>
      <vt:lpstr>L’HTA</vt:lpstr>
      <vt:lpstr>Les problèmes coronarien</vt:lpstr>
      <vt:lpstr>Les médicaments a évaluer</vt:lpstr>
      <vt:lpstr>Conclusion </vt:lpstr>
      <vt:lpstr>Quel médecin pour quel plongeur</vt:lpstr>
      <vt:lpstr>MERCI DE VOTRE ATTENTION</vt:lpstr>
    </vt:vector>
  </TitlesOfParts>
  <Company>TETHYS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Foret</dc:creator>
  <cp:lastModifiedBy>JP M</cp:lastModifiedBy>
  <cp:revision>55</cp:revision>
  <dcterms:created xsi:type="dcterms:W3CDTF">2016-11-05T13:57:07Z</dcterms:created>
  <dcterms:modified xsi:type="dcterms:W3CDTF">2018-10-13T09:16:36Z</dcterms:modified>
</cp:coreProperties>
</file>